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Vision 1" charset="1" panose="00000000000000000000"/>
      <p:regular r:id="rId26"/>
    </p:embeddedFont>
    <p:embeddedFont>
      <p:font typeface="Vision 3" charset="1" panose="00000000000000000000"/>
      <p:regular r:id="rId27"/>
    </p:embeddedFont>
    <p:embeddedFont>
      <p:font typeface="Public Sans Bold" charset="1" panose="00000000000000000000"/>
      <p:regular r:id="rId28"/>
    </p:embeddedFont>
    <p:embeddedFont>
      <p:font typeface="Public Sans" charset="1" panose="00000000000000000000"/>
      <p:regular r:id="rId29"/>
    </p:embeddedFont>
    <p:embeddedFont>
      <p:font typeface="Raleway" charset="1" panose="020B0503030101060003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55.png" Type="http://schemas.openxmlformats.org/officeDocument/2006/relationships/image"/><Relationship Id="rId4" Target="../media/image5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svg" Type="http://schemas.openxmlformats.org/officeDocument/2006/relationships/image"/><Relationship Id="rId11" Target="../media/image65.png" Type="http://schemas.openxmlformats.org/officeDocument/2006/relationships/image"/><Relationship Id="rId12" Target="../media/image66.svg" Type="http://schemas.openxmlformats.org/officeDocument/2006/relationships/image"/><Relationship Id="rId13" Target="../media/image67.png" Type="http://schemas.openxmlformats.org/officeDocument/2006/relationships/image"/><Relationship Id="rId14" Target="../media/image68.svg" Type="http://schemas.openxmlformats.org/officeDocument/2006/relationships/image"/><Relationship Id="rId15" Target="../media/image69.png" Type="http://schemas.openxmlformats.org/officeDocument/2006/relationships/image"/><Relationship Id="rId16" Target="../media/image70.svg" Type="http://schemas.openxmlformats.org/officeDocument/2006/relationships/image"/><Relationship Id="rId17" Target="../media/image71.png" Type="http://schemas.openxmlformats.org/officeDocument/2006/relationships/image"/><Relationship Id="rId18" Target="../media/image72.svg" Type="http://schemas.openxmlformats.org/officeDocument/2006/relationships/image"/><Relationship Id="rId19" Target="../media/image73.png" Type="http://schemas.openxmlformats.org/officeDocument/2006/relationships/image"/><Relationship Id="rId2" Target="../media/image3.png" Type="http://schemas.openxmlformats.org/officeDocument/2006/relationships/image"/><Relationship Id="rId20" Target="../media/image74.svg" Type="http://schemas.openxmlformats.org/officeDocument/2006/relationships/image"/><Relationship Id="rId21" Target="../media/image75.png" Type="http://schemas.openxmlformats.org/officeDocument/2006/relationships/image"/><Relationship Id="rId22" Target="../media/image76.svg" Type="http://schemas.openxmlformats.org/officeDocument/2006/relationships/image"/><Relationship Id="rId23" Target="../media/image77.png" Type="http://schemas.openxmlformats.org/officeDocument/2006/relationships/image"/><Relationship Id="rId24" Target="../media/image78.svg" Type="http://schemas.openxmlformats.org/officeDocument/2006/relationships/image"/><Relationship Id="rId25" Target="../media/image79.png" Type="http://schemas.openxmlformats.org/officeDocument/2006/relationships/image"/><Relationship Id="rId26" Target="../media/image80.svg" Type="http://schemas.openxmlformats.org/officeDocument/2006/relationships/image"/><Relationship Id="rId27" Target="../media/image81.png" Type="http://schemas.openxmlformats.org/officeDocument/2006/relationships/image"/><Relationship Id="rId28" Target="../media/image82.svg" Type="http://schemas.openxmlformats.org/officeDocument/2006/relationships/image"/><Relationship Id="rId3" Target="../media/image57.png" Type="http://schemas.openxmlformats.org/officeDocument/2006/relationships/image"/><Relationship Id="rId4" Target="../media/image58.svg" Type="http://schemas.openxmlformats.org/officeDocument/2006/relationships/image"/><Relationship Id="rId5" Target="../media/image59.png" Type="http://schemas.openxmlformats.org/officeDocument/2006/relationships/image"/><Relationship Id="rId6" Target="../media/image60.svg" Type="http://schemas.openxmlformats.org/officeDocument/2006/relationships/image"/><Relationship Id="rId7" Target="../media/image61.png" Type="http://schemas.openxmlformats.org/officeDocument/2006/relationships/image"/><Relationship Id="rId8" Target="../media/image62.svg" Type="http://schemas.openxmlformats.org/officeDocument/2006/relationships/image"/><Relationship Id="rId9" Target="../media/image6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2.svg" Type="http://schemas.openxmlformats.org/officeDocument/2006/relationships/image"/><Relationship Id="rId11" Target="../media/image93.png" Type="http://schemas.openxmlformats.org/officeDocument/2006/relationships/image"/><Relationship Id="rId12" Target="../media/image94.svg" Type="http://schemas.openxmlformats.org/officeDocument/2006/relationships/image"/><Relationship Id="rId13" Target="../media/image95.png" Type="http://schemas.openxmlformats.org/officeDocument/2006/relationships/image"/><Relationship Id="rId14" Target="../media/image96.svg" Type="http://schemas.openxmlformats.org/officeDocument/2006/relationships/image"/><Relationship Id="rId15" Target="../media/image97.png" Type="http://schemas.openxmlformats.org/officeDocument/2006/relationships/image"/><Relationship Id="rId16" Target="../media/image98.svg" Type="http://schemas.openxmlformats.org/officeDocument/2006/relationships/image"/><Relationship Id="rId17" Target="../media/image99.png" Type="http://schemas.openxmlformats.org/officeDocument/2006/relationships/image"/><Relationship Id="rId18" Target="../media/image100.svg" Type="http://schemas.openxmlformats.org/officeDocument/2006/relationships/image"/><Relationship Id="rId2" Target="../media/image84.png" Type="http://schemas.openxmlformats.org/officeDocument/2006/relationships/image"/><Relationship Id="rId3" Target="../media/image85.png" Type="http://schemas.openxmlformats.org/officeDocument/2006/relationships/image"/><Relationship Id="rId4" Target="../media/image86.svg" Type="http://schemas.openxmlformats.org/officeDocument/2006/relationships/image"/><Relationship Id="rId5" Target="../media/image87.png" Type="http://schemas.openxmlformats.org/officeDocument/2006/relationships/image"/><Relationship Id="rId6" Target="../media/image88.svg" Type="http://schemas.openxmlformats.org/officeDocument/2006/relationships/image"/><Relationship Id="rId7" Target="../media/image89.png" Type="http://schemas.openxmlformats.org/officeDocument/2006/relationships/image"/><Relationship Id="rId8" Target="../media/image90.svg" Type="http://schemas.openxmlformats.org/officeDocument/2006/relationships/image"/><Relationship Id="rId9" Target="../media/image9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101.png" Type="http://schemas.openxmlformats.org/officeDocument/2006/relationships/image"/><Relationship Id="rId5" Target="../media/image102.svg" Type="http://schemas.openxmlformats.org/officeDocument/2006/relationships/image"/><Relationship Id="rId6" Target="../media/image103.png" Type="http://schemas.openxmlformats.org/officeDocument/2006/relationships/image"/><Relationship Id="rId7" Target="../media/image104.svg" Type="http://schemas.openxmlformats.org/officeDocument/2006/relationships/image"/><Relationship Id="rId8" Target="../media/image105.png" Type="http://schemas.openxmlformats.org/officeDocument/2006/relationships/image"/><Relationship Id="rId9" Target="../media/image10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Relationship Id="rId3" Target="../media/image56.svg" Type="http://schemas.openxmlformats.org/officeDocument/2006/relationships/image"/><Relationship Id="rId4" Target="../media/image10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4.png" Type="http://schemas.openxmlformats.org/officeDocument/2006/relationships/image"/><Relationship Id="rId11" Target="../media/image115.svg" Type="http://schemas.openxmlformats.org/officeDocument/2006/relationships/image"/><Relationship Id="rId12" Target="../media/image116.png" Type="http://schemas.openxmlformats.org/officeDocument/2006/relationships/image"/><Relationship Id="rId13" Target="../media/image117.svg" Type="http://schemas.openxmlformats.org/officeDocument/2006/relationships/image"/><Relationship Id="rId2" Target="../media/image55.png" Type="http://schemas.openxmlformats.org/officeDocument/2006/relationships/image"/><Relationship Id="rId3" Target="../media/image56.svg" Type="http://schemas.openxmlformats.org/officeDocument/2006/relationships/image"/><Relationship Id="rId4" Target="../media/image108.png" Type="http://schemas.openxmlformats.org/officeDocument/2006/relationships/image"/><Relationship Id="rId5" Target="../media/image109.svg" Type="http://schemas.openxmlformats.org/officeDocument/2006/relationships/image"/><Relationship Id="rId6" Target="../media/image110.png" Type="http://schemas.openxmlformats.org/officeDocument/2006/relationships/image"/><Relationship Id="rId7" Target="../media/image111.svg" Type="http://schemas.openxmlformats.org/officeDocument/2006/relationships/image"/><Relationship Id="rId8" Target="../media/image112.png" Type="http://schemas.openxmlformats.org/officeDocument/2006/relationships/image"/><Relationship Id="rId9" Target="../media/image113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18.png" Type="http://schemas.openxmlformats.org/officeDocument/2006/relationships/image"/><Relationship Id="rId4" Target="../media/image119.svg" Type="http://schemas.openxmlformats.org/officeDocument/2006/relationships/image"/><Relationship Id="rId5" Target="../media/image120.png" Type="http://schemas.openxmlformats.org/officeDocument/2006/relationships/image"/><Relationship Id="rId6" Target="../media/image121.svg" Type="http://schemas.openxmlformats.org/officeDocument/2006/relationships/image"/><Relationship Id="rId7" Target="../media/image122.png" Type="http://schemas.openxmlformats.org/officeDocument/2006/relationships/image"/><Relationship Id="rId8" Target="../media/image123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4.png" Type="http://schemas.openxmlformats.org/officeDocument/2006/relationships/image"/><Relationship Id="rId3" Target="../media/image12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26.png" Type="http://schemas.openxmlformats.org/officeDocument/2006/relationships/image"/><Relationship Id="rId4" Target="../media/image127.svg" Type="http://schemas.openxmlformats.org/officeDocument/2006/relationships/image"/><Relationship Id="rId5" Target="../media/image10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9.png" Type="http://schemas.openxmlformats.org/officeDocument/2006/relationships/image"/><Relationship Id="rId14" Target="../media/image20.svg" Type="http://schemas.openxmlformats.org/officeDocument/2006/relationships/image"/><Relationship Id="rId2" Target="../media/image3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2" Target="../media/image3.png" Type="http://schemas.openxmlformats.org/officeDocument/2006/relationships/image"/><Relationship Id="rId3" Target="../media/image2.pn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8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9.jpe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25.pn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11" Target="../media/image49.png" Type="http://schemas.openxmlformats.org/officeDocument/2006/relationships/image"/><Relationship Id="rId12" Target="../media/image50.svg" Type="http://schemas.openxmlformats.org/officeDocument/2006/relationships/image"/><Relationship Id="rId13" Target="../media/image51.png" Type="http://schemas.openxmlformats.org/officeDocument/2006/relationships/image"/><Relationship Id="rId14" Target="../media/image52.svg" Type="http://schemas.openxmlformats.org/officeDocument/2006/relationships/image"/><Relationship Id="rId15" Target="../media/image53.png" Type="http://schemas.openxmlformats.org/officeDocument/2006/relationships/image"/><Relationship Id="rId16" Target="../media/image54.svg" Type="http://schemas.openxmlformats.org/officeDocument/2006/relationships/image"/><Relationship Id="rId2" Target="../media/image3.pn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4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F0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32650" y="0"/>
            <a:ext cx="6855350" cy="10269660"/>
          </a:xfrm>
          <a:custGeom>
            <a:avLst/>
            <a:gdLst/>
            <a:ahLst/>
            <a:cxnLst/>
            <a:rect r="r" b="b" t="t" l="l"/>
            <a:pathLst>
              <a:path h="10269660" w="6855350">
                <a:moveTo>
                  <a:pt x="0" y="0"/>
                </a:moveTo>
                <a:lnTo>
                  <a:pt x="6855350" y="0"/>
                </a:lnTo>
                <a:lnTo>
                  <a:pt x="6855350" y="10269660"/>
                </a:lnTo>
                <a:lnTo>
                  <a:pt x="0" y="1026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6" r="-1177" b="-686"/>
            </a:stretch>
          </a:blipFill>
        </p:spPr>
      </p:sp>
      <p:sp>
        <p:nvSpPr>
          <p:cNvPr name="AutoShape 3" id="3"/>
          <p:cNvSpPr/>
          <p:nvPr/>
        </p:nvSpPr>
        <p:spPr>
          <a:xfrm rot="-5400000">
            <a:off x="550689" y="5621511"/>
            <a:ext cx="1241772" cy="0"/>
          </a:xfrm>
          <a:prstGeom prst="line">
            <a:avLst/>
          </a:prstGeom>
          <a:ln cap="flat" w="285750">
            <a:solidFill>
              <a:srgbClr val="1A237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958727" y="427193"/>
            <a:ext cx="6134121" cy="2938459"/>
          </a:xfrm>
          <a:custGeom>
            <a:avLst/>
            <a:gdLst/>
            <a:ahLst/>
            <a:cxnLst/>
            <a:rect r="r" b="b" t="t" l="l"/>
            <a:pathLst>
              <a:path h="2938459" w="6134121">
                <a:moveTo>
                  <a:pt x="0" y="0"/>
                </a:moveTo>
                <a:lnTo>
                  <a:pt x="6134121" y="0"/>
                </a:lnTo>
                <a:lnTo>
                  <a:pt x="6134121" y="2938459"/>
                </a:lnTo>
                <a:lnTo>
                  <a:pt x="0" y="29384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58727" y="5095875"/>
            <a:ext cx="7795567" cy="4166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37"/>
              </a:lnSpc>
            </a:pPr>
            <a:r>
              <a:rPr lang="en-US" sz="4182">
                <a:solidFill>
                  <a:srgbClr val="1A237E"/>
                </a:solidFill>
                <a:latin typeface="Vision 1 Bold"/>
              </a:rPr>
              <a:t>aula – Zukunft gemeinsam gestalten</a:t>
            </a:r>
          </a:p>
          <a:p>
            <a:pPr algn="l">
              <a:lnSpc>
                <a:spcPts val="5437"/>
              </a:lnSpc>
            </a:pPr>
          </a:p>
          <a:p>
            <a:pPr algn="l">
              <a:lnSpc>
                <a:spcPts val="5879"/>
              </a:lnSpc>
            </a:pPr>
          </a:p>
          <a:p>
            <a:pPr algn="l">
              <a:lnSpc>
                <a:spcPts val="5437"/>
              </a:lnSpc>
            </a:pPr>
          </a:p>
          <a:p>
            <a:pPr algn="l">
              <a:lnSpc>
                <a:spcPts val="5437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927" r="0" b="-11692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74018" y="-4025353"/>
            <a:ext cx="11222102" cy="9803737"/>
          </a:xfrm>
          <a:custGeom>
            <a:avLst/>
            <a:gdLst/>
            <a:ahLst/>
            <a:cxnLst/>
            <a:rect r="r" b="b" t="t" l="l"/>
            <a:pathLst>
              <a:path h="9803737" w="11222102">
                <a:moveTo>
                  <a:pt x="0" y="0"/>
                </a:moveTo>
                <a:lnTo>
                  <a:pt x="11222102" y="0"/>
                </a:lnTo>
                <a:lnTo>
                  <a:pt x="11222102" y="9803738"/>
                </a:lnTo>
                <a:lnTo>
                  <a:pt x="0" y="9803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94759" y="6353231"/>
            <a:ext cx="1395854" cy="1219431"/>
          </a:xfrm>
          <a:custGeom>
            <a:avLst/>
            <a:gdLst/>
            <a:ahLst/>
            <a:cxnLst/>
            <a:rect r="r" b="b" t="t" l="l"/>
            <a:pathLst>
              <a:path h="1219431" w="1395854">
                <a:moveTo>
                  <a:pt x="0" y="0"/>
                </a:moveTo>
                <a:lnTo>
                  <a:pt x="1395854" y="0"/>
                </a:lnTo>
                <a:lnTo>
                  <a:pt x="1395854" y="1219432"/>
                </a:lnTo>
                <a:lnTo>
                  <a:pt x="0" y="1219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04851" y="7881960"/>
            <a:ext cx="4308899" cy="3764296"/>
          </a:xfrm>
          <a:custGeom>
            <a:avLst/>
            <a:gdLst/>
            <a:ahLst/>
            <a:cxnLst/>
            <a:rect r="r" b="b" t="t" l="l"/>
            <a:pathLst>
              <a:path h="3764296" w="4308899">
                <a:moveTo>
                  <a:pt x="0" y="0"/>
                </a:moveTo>
                <a:lnTo>
                  <a:pt x="4308898" y="0"/>
                </a:lnTo>
                <a:lnTo>
                  <a:pt x="4308898" y="3764296"/>
                </a:lnTo>
                <a:lnTo>
                  <a:pt x="0" y="3764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53569" y="3128044"/>
            <a:ext cx="11284659" cy="2015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486"/>
              </a:lnSpc>
              <a:spcBef>
                <a:spcPct val="0"/>
              </a:spcBef>
            </a:pPr>
            <a:r>
              <a:rPr lang="en-US" sz="11776">
                <a:solidFill>
                  <a:srgbClr val="1A237E"/>
                </a:solidFill>
                <a:latin typeface="Vision 1 Italics"/>
              </a:rPr>
              <a:t>Pädagogischer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88774" y="4698486"/>
            <a:ext cx="7865364" cy="1940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81"/>
              </a:lnSpc>
              <a:spcBef>
                <a:spcPct val="0"/>
              </a:spcBef>
            </a:pPr>
            <a:r>
              <a:rPr lang="en-US" sz="11343">
                <a:solidFill>
                  <a:srgbClr val="1A237E"/>
                </a:solidFill>
                <a:latin typeface="Vision 1"/>
              </a:rPr>
              <a:t>Hintergrund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927" r="0" b="-11692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59495" y="5916618"/>
            <a:ext cx="16933435" cy="1072133"/>
            <a:chOff x="0" y="0"/>
            <a:chExt cx="20038516" cy="12687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038516" cy="1268730"/>
            </a:xfrm>
            <a:custGeom>
              <a:avLst/>
              <a:gdLst/>
              <a:ahLst/>
              <a:cxnLst/>
              <a:rect r="r" b="b" t="t" l="l"/>
              <a:pathLst>
                <a:path h="1268730" w="20038516">
                  <a:moveTo>
                    <a:pt x="735330" y="0"/>
                  </a:moveTo>
                  <a:lnTo>
                    <a:pt x="0" y="1268730"/>
                  </a:lnTo>
                  <a:lnTo>
                    <a:pt x="20038516" y="1268730"/>
                  </a:lnTo>
                  <a:lnTo>
                    <a:pt x="19303186" y="0"/>
                  </a:lnTo>
                  <a:close/>
                </a:path>
              </a:pathLst>
            </a:custGeom>
            <a:solidFill>
              <a:srgbClr val="15C0E9">
                <a:alpha val="9804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037612" y="5916618"/>
            <a:ext cx="5646265" cy="1072133"/>
            <a:chOff x="0" y="0"/>
            <a:chExt cx="6681620" cy="12687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81620" cy="1268730"/>
            </a:xfrm>
            <a:custGeom>
              <a:avLst/>
              <a:gdLst/>
              <a:ahLst/>
              <a:cxnLst/>
              <a:rect r="r" b="b" t="t" l="l"/>
              <a:pathLst>
                <a:path h="1268730" w="6681620">
                  <a:moveTo>
                    <a:pt x="735330" y="0"/>
                  </a:moveTo>
                  <a:lnTo>
                    <a:pt x="0" y="1268730"/>
                  </a:lnTo>
                  <a:lnTo>
                    <a:pt x="6681620" y="1268730"/>
                  </a:lnTo>
                  <a:lnTo>
                    <a:pt x="5946290" y="0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3658621" y="3641460"/>
            <a:ext cx="15634309" cy="1072133"/>
            <a:chOff x="0" y="0"/>
            <a:chExt cx="18501170" cy="12687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501170" cy="1268730"/>
            </a:xfrm>
            <a:custGeom>
              <a:avLst/>
              <a:gdLst/>
              <a:ahLst/>
              <a:cxnLst/>
              <a:rect r="r" b="b" t="t" l="l"/>
              <a:pathLst>
                <a:path h="1268730" w="18501170">
                  <a:moveTo>
                    <a:pt x="735330" y="0"/>
                  </a:moveTo>
                  <a:lnTo>
                    <a:pt x="0" y="1268730"/>
                  </a:lnTo>
                  <a:lnTo>
                    <a:pt x="18501170" y="1268730"/>
                  </a:lnTo>
                  <a:lnTo>
                    <a:pt x="17765840" y="0"/>
                  </a:lnTo>
                  <a:close/>
                </a:path>
              </a:pathLst>
            </a:custGeom>
            <a:solidFill>
              <a:srgbClr val="86EAE9">
                <a:alpha val="9804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4333785" y="2114397"/>
            <a:ext cx="15157613" cy="1455831"/>
            <a:chOff x="0" y="0"/>
            <a:chExt cx="13209577" cy="12687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209578" cy="1268730"/>
            </a:xfrm>
            <a:custGeom>
              <a:avLst/>
              <a:gdLst/>
              <a:ahLst/>
              <a:cxnLst/>
              <a:rect r="r" b="b" t="t" l="l"/>
              <a:pathLst>
                <a:path h="1268730" w="13209578">
                  <a:moveTo>
                    <a:pt x="735330" y="0"/>
                  </a:moveTo>
                  <a:lnTo>
                    <a:pt x="0" y="1268730"/>
                  </a:lnTo>
                  <a:lnTo>
                    <a:pt x="13209578" y="1268730"/>
                  </a:lnTo>
                  <a:lnTo>
                    <a:pt x="12474248" y="0"/>
                  </a:lnTo>
                  <a:close/>
                </a:path>
              </a:pathLst>
            </a:custGeom>
            <a:solidFill>
              <a:srgbClr val="AFF1F1">
                <a:alpha val="9804"/>
              </a:srgbClr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6010185" y="2106333"/>
            <a:ext cx="1701687" cy="1471960"/>
          </a:xfrm>
          <a:custGeom>
            <a:avLst/>
            <a:gdLst/>
            <a:ahLst/>
            <a:cxnLst/>
            <a:rect r="r" b="b" t="t" l="l"/>
            <a:pathLst>
              <a:path h="1471960" w="1701687">
                <a:moveTo>
                  <a:pt x="0" y="0"/>
                </a:moveTo>
                <a:lnTo>
                  <a:pt x="1701687" y="0"/>
                </a:lnTo>
                <a:lnTo>
                  <a:pt x="1701687" y="1471960"/>
                </a:lnTo>
                <a:lnTo>
                  <a:pt x="0" y="1471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3019289" y="4776759"/>
            <a:ext cx="16273642" cy="1072133"/>
            <a:chOff x="0" y="0"/>
            <a:chExt cx="19257737" cy="12687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257736" cy="1268730"/>
            </a:xfrm>
            <a:custGeom>
              <a:avLst/>
              <a:gdLst/>
              <a:ahLst/>
              <a:cxnLst/>
              <a:rect r="r" b="b" t="t" l="l"/>
              <a:pathLst>
                <a:path h="1268730" w="19257736">
                  <a:moveTo>
                    <a:pt x="735330" y="0"/>
                  </a:moveTo>
                  <a:lnTo>
                    <a:pt x="0" y="1268730"/>
                  </a:lnTo>
                  <a:lnTo>
                    <a:pt x="19257736" y="1268730"/>
                  </a:lnTo>
                  <a:lnTo>
                    <a:pt x="18522407" y="0"/>
                  </a:lnTo>
                  <a:close/>
                </a:path>
              </a:pathLst>
            </a:custGeom>
            <a:solidFill>
              <a:srgbClr val="3EDAD8">
                <a:alpha val="9804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4695689" y="4776759"/>
            <a:ext cx="4330679" cy="1072133"/>
            <a:chOff x="0" y="0"/>
            <a:chExt cx="5124796" cy="126873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124796" cy="1268730"/>
            </a:xfrm>
            <a:custGeom>
              <a:avLst/>
              <a:gdLst/>
              <a:ahLst/>
              <a:cxnLst/>
              <a:rect r="r" b="b" t="t" l="l"/>
              <a:pathLst>
                <a:path h="1268730" w="5124796">
                  <a:moveTo>
                    <a:pt x="735330" y="0"/>
                  </a:moveTo>
                  <a:lnTo>
                    <a:pt x="0" y="1268730"/>
                  </a:lnTo>
                  <a:lnTo>
                    <a:pt x="5124796" y="1268730"/>
                  </a:lnTo>
                  <a:lnTo>
                    <a:pt x="4389466" y="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696044" y="7047359"/>
            <a:ext cx="18197555" cy="1072133"/>
            <a:chOff x="0" y="0"/>
            <a:chExt cx="21534438" cy="126873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1534438" cy="1268730"/>
            </a:xfrm>
            <a:custGeom>
              <a:avLst/>
              <a:gdLst/>
              <a:ahLst/>
              <a:cxnLst/>
              <a:rect r="r" b="b" t="t" l="l"/>
              <a:pathLst>
                <a:path h="1268730" w="21534438">
                  <a:moveTo>
                    <a:pt x="735330" y="0"/>
                  </a:moveTo>
                  <a:lnTo>
                    <a:pt x="0" y="1268730"/>
                  </a:lnTo>
                  <a:lnTo>
                    <a:pt x="21534438" y="1268730"/>
                  </a:lnTo>
                  <a:lnTo>
                    <a:pt x="20799109" y="0"/>
                  </a:lnTo>
                  <a:close/>
                </a:path>
              </a:pathLst>
            </a:custGeom>
            <a:solidFill>
              <a:srgbClr val="2C92D5">
                <a:alpha val="9804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348695" y="7047359"/>
            <a:ext cx="7024667" cy="1072133"/>
            <a:chOff x="0" y="0"/>
            <a:chExt cx="8312779" cy="126873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312779" cy="1268730"/>
            </a:xfrm>
            <a:custGeom>
              <a:avLst/>
              <a:gdLst/>
              <a:ahLst/>
              <a:cxnLst/>
              <a:rect r="r" b="b" t="t" l="l"/>
              <a:pathLst>
                <a:path h="1268730" w="8312779">
                  <a:moveTo>
                    <a:pt x="735330" y="0"/>
                  </a:moveTo>
                  <a:lnTo>
                    <a:pt x="0" y="1268730"/>
                  </a:lnTo>
                  <a:lnTo>
                    <a:pt x="8312779" y="1268730"/>
                  </a:lnTo>
                  <a:lnTo>
                    <a:pt x="7577449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5350170" y="3641460"/>
            <a:ext cx="2998182" cy="1072133"/>
            <a:chOff x="0" y="0"/>
            <a:chExt cx="3547958" cy="126873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547958" cy="1268730"/>
            </a:xfrm>
            <a:custGeom>
              <a:avLst/>
              <a:gdLst/>
              <a:ahLst/>
              <a:cxnLst/>
              <a:rect r="r" b="b" t="t" l="l"/>
              <a:pathLst>
                <a:path h="1268730" w="3547958">
                  <a:moveTo>
                    <a:pt x="735330" y="0"/>
                  </a:moveTo>
                  <a:lnTo>
                    <a:pt x="0" y="1268730"/>
                  </a:lnTo>
                  <a:lnTo>
                    <a:pt x="3547958" y="1268730"/>
                  </a:lnTo>
                  <a:lnTo>
                    <a:pt x="2812628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6530152" y="2700571"/>
            <a:ext cx="614255" cy="614255"/>
          </a:xfrm>
          <a:custGeom>
            <a:avLst/>
            <a:gdLst/>
            <a:ahLst/>
            <a:cxnLst/>
            <a:rect r="r" b="b" t="t" l="l"/>
            <a:pathLst>
              <a:path h="614255" w="614255">
                <a:moveTo>
                  <a:pt x="0" y="0"/>
                </a:moveTo>
                <a:lnTo>
                  <a:pt x="614255" y="0"/>
                </a:lnTo>
                <a:lnTo>
                  <a:pt x="614255" y="614256"/>
                </a:lnTo>
                <a:lnTo>
                  <a:pt x="0" y="6142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350170" y="2647051"/>
            <a:ext cx="531249" cy="531249"/>
          </a:xfrm>
          <a:custGeom>
            <a:avLst/>
            <a:gdLst/>
            <a:ahLst/>
            <a:cxnLst/>
            <a:rect r="r" b="b" t="t" l="l"/>
            <a:pathLst>
              <a:path h="531249" w="531249">
                <a:moveTo>
                  <a:pt x="0" y="0"/>
                </a:moveTo>
                <a:lnTo>
                  <a:pt x="531249" y="0"/>
                </a:lnTo>
                <a:lnTo>
                  <a:pt x="531249" y="531249"/>
                </a:lnTo>
                <a:lnTo>
                  <a:pt x="0" y="5312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634637" y="3911902"/>
            <a:ext cx="531249" cy="531249"/>
          </a:xfrm>
          <a:custGeom>
            <a:avLst/>
            <a:gdLst/>
            <a:ahLst/>
            <a:cxnLst/>
            <a:rect r="r" b="b" t="t" l="l"/>
            <a:pathLst>
              <a:path h="531249" w="531249">
                <a:moveTo>
                  <a:pt x="0" y="0"/>
                </a:moveTo>
                <a:lnTo>
                  <a:pt x="531249" y="0"/>
                </a:lnTo>
                <a:lnTo>
                  <a:pt x="531249" y="531249"/>
                </a:lnTo>
                <a:lnTo>
                  <a:pt x="0" y="5312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919105" y="5047201"/>
            <a:ext cx="531249" cy="531249"/>
          </a:xfrm>
          <a:custGeom>
            <a:avLst/>
            <a:gdLst/>
            <a:ahLst/>
            <a:cxnLst/>
            <a:rect r="r" b="b" t="t" l="l"/>
            <a:pathLst>
              <a:path h="531249" w="531249">
                <a:moveTo>
                  <a:pt x="0" y="0"/>
                </a:moveTo>
                <a:lnTo>
                  <a:pt x="531249" y="0"/>
                </a:lnTo>
                <a:lnTo>
                  <a:pt x="531249" y="531249"/>
                </a:lnTo>
                <a:lnTo>
                  <a:pt x="0" y="5312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203572" y="6187060"/>
            <a:ext cx="531249" cy="531249"/>
          </a:xfrm>
          <a:custGeom>
            <a:avLst/>
            <a:gdLst/>
            <a:ahLst/>
            <a:cxnLst/>
            <a:rect r="r" b="b" t="t" l="l"/>
            <a:pathLst>
              <a:path h="531249" w="531249">
                <a:moveTo>
                  <a:pt x="0" y="0"/>
                </a:moveTo>
                <a:lnTo>
                  <a:pt x="531249" y="0"/>
                </a:lnTo>
                <a:lnTo>
                  <a:pt x="531249" y="531249"/>
                </a:lnTo>
                <a:lnTo>
                  <a:pt x="0" y="5312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488039" y="7317801"/>
            <a:ext cx="531249" cy="531249"/>
          </a:xfrm>
          <a:custGeom>
            <a:avLst/>
            <a:gdLst/>
            <a:ahLst/>
            <a:cxnLst/>
            <a:rect r="r" b="b" t="t" l="l"/>
            <a:pathLst>
              <a:path h="531249" w="531249">
                <a:moveTo>
                  <a:pt x="0" y="0"/>
                </a:moveTo>
                <a:lnTo>
                  <a:pt x="531250" y="0"/>
                </a:lnTo>
                <a:lnTo>
                  <a:pt x="531250" y="531249"/>
                </a:lnTo>
                <a:lnTo>
                  <a:pt x="0" y="5312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1028700" y="8186167"/>
            <a:ext cx="18197555" cy="1072133"/>
            <a:chOff x="0" y="0"/>
            <a:chExt cx="21534438" cy="126873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1534438" cy="1268730"/>
            </a:xfrm>
            <a:custGeom>
              <a:avLst/>
              <a:gdLst/>
              <a:ahLst/>
              <a:cxnLst/>
              <a:rect r="r" b="b" t="t" l="l"/>
              <a:pathLst>
                <a:path h="1268730" w="21534438">
                  <a:moveTo>
                    <a:pt x="735330" y="0"/>
                  </a:moveTo>
                  <a:lnTo>
                    <a:pt x="0" y="1268730"/>
                  </a:lnTo>
                  <a:lnTo>
                    <a:pt x="21534438" y="1268730"/>
                  </a:lnTo>
                  <a:lnTo>
                    <a:pt x="20799109" y="0"/>
                  </a:lnTo>
                  <a:close/>
                </a:path>
              </a:pathLst>
            </a:custGeom>
            <a:solidFill>
              <a:srgbClr val="1A237E">
                <a:alpha val="9804"/>
              </a:srgbClr>
            </a:solidFill>
          </p:spPr>
        </p:sp>
      </p:grpSp>
      <p:sp>
        <p:nvSpPr>
          <p:cNvPr name="Freeform 30" id="30"/>
          <p:cNvSpPr/>
          <p:nvPr/>
        </p:nvSpPr>
        <p:spPr>
          <a:xfrm flipH="false" flipV="false" rot="0">
            <a:off x="1828246" y="8456609"/>
            <a:ext cx="531249" cy="531249"/>
          </a:xfrm>
          <a:custGeom>
            <a:avLst/>
            <a:gdLst/>
            <a:ahLst/>
            <a:cxnLst/>
            <a:rect r="r" b="b" t="t" l="l"/>
            <a:pathLst>
              <a:path h="531249" w="531249">
                <a:moveTo>
                  <a:pt x="0" y="0"/>
                </a:moveTo>
                <a:lnTo>
                  <a:pt x="531249" y="0"/>
                </a:lnTo>
                <a:lnTo>
                  <a:pt x="531249" y="531249"/>
                </a:lnTo>
                <a:lnTo>
                  <a:pt x="0" y="5312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2636057" y="8186167"/>
            <a:ext cx="8402445" cy="1072133"/>
            <a:chOff x="0" y="0"/>
            <a:chExt cx="9943200" cy="126873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9943200" cy="1268730"/>
            </a:xfrm>
            <a:custGeom>
              <a:avLst/>
              <a:gdLst/>
              <a:ahLst/>
              <a:cxnLst/>
              <a:rect r="r" b="b" t="t" l="l"/>
              <a:pathLst>
                <a:path h="1268730" w="9943200">
                  <a:moveTo>
                    <a:pt x="735330" y="0"/>
                  </a:moveTo>
                  <a:lnTo>
                    <a:pt x="0" y="1268730"/>
                  </a:lnTo>
                  <a:lnTo>
                    <a:pt x="9943200" y="1268730"/>
                  </a:lnTo>
                  <a:lnTo>
                    <a:pt x="9207871" y="0"/>
                  </a:lnTo>
                  <a:close/>
                </a:path>
              </a:pathLst>
            </a:custGeom>
            <a:solidFill>
              <a:srgbClr val="1A237E"/>
            </a:solid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6590280" y="8491004"/>
            <a:ext cx="546744" cy="496854"/>
          </a:xfrm>
          <a:custGeom>
            <a:avLst/>
            <a:gdLst/>
            <a:ahLst/>
            <a:cxnLst/>
            <a:rect r="r" b="b" t="t" l="l"/>
            <a:pathLst>
              <a:path h="496854" w="546744">
                <a:moveTo>
                  <a:pt x="0" y="0"/>
                </a:moveTo>
                <a:lnTo>
                  <a:pt x="546744" y="0"/>
                </a:lnTo>
                <a:lnTo>
                  <a:pt x="546744" y="496854"/>
                </a:lnTo>
                <a:lnTo>
                  <a:pt x="0" y="49685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6590280" y="7267006"/>
            <a:ext cx="576457" cy="576457"/>
          </a:xfrm>
          <a:custGeom>
            <a:avLst/>
            <a:gdLst/>
            <a:ahLst/>
            <a:cxnLst/>
            <a:rect r="r" b="b" t="t" l="l"/>
            <a:pathLst>
              <a:path h="576457" w="576457">
                <a:moveTo>
                  <a:pt x="0" y="0"/>
                </a:moveTo>
                <a:lnTo>
                  <a:pt x="576457" y="0"/>
                </a:lnTo>
                <a:lnTo>
                  <a:pt x="576457" y="576457"/>
                </a:lnTo>
                <a:lnTo>
                  <a:pt x="0" y="5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6544255" y="6110965"/>
            <a:ext cx="586049" cy="683439"/>
          </a:xfrm>
          <a:custGeom>
            <a:avLst/>
            <a:gdLst/>
            <a:ahLst/>
            <a:cxnLst/>
            <a:rect r="r" b="b" t="t" l="l"/>
            <a:pathLst>
              <a:path h="683439" w="586049">
                <a:moveTo>
                  <a:pt x="0" y="0"/>
                </a:moveTo>
                <a:lnTo>
                  <a:pt x="586049" y="0"/>
                </a:lnTo>
                <a:lnTo>
                  <a:pt x="586049" y="683440"/>
                </a:lnTo>
                <a:lnTo>
                  <a:pt x="0" y="68344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6463172" y="4940998"/>
            <a:ext cx="748215" cy="748215"/>
          </a:xfrm>
          <a:custGeom>
            <a:avLst/>
            <a:gdLst/>
            <a:ahLst/>
            <a:cxnLst/>
            <a:rect r="r" b="b" t="t" l="l"/>
            <a:pathLst>
              <a:path h="748215" w="748215">
                <a:moveTo>
                  <a:pt x="0" y="0"/>
                </a:moveTo>
                <a:lnTo>
                  <a:pt x="748215" y="0"/>
                </a:lnTo>
                <a:lnTo>
                  <a:pt x="748215" y="748215"/>
                </a:lnTo>
                <a:lnTo>
                  <a:pt x="0" y="74821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6515938" y="3607688"/>
            <a:ext cx="690180" cy="878702"/>
          </a:xfrm>
          <a:custGeom>
            <a:avLst/>
            <a:gdLst/>
            <a:ahLst/>
            <a:cxnLst/>
            <a:rect r="r" b="b" t="t" l="l"/>
            <a:pathLst>
              <a:path h="878702" w="690180">
                <a:moveTo>
                  <a:pt x="0" y="0"/>
                </a:moveTo>
                <a:lnTo>
                  <a:pt x="690180" y="0"/>
                </a:lnTo>
                <a:lnTo>
                  <a:pt x="690180" y="878702"/>
                </a:lnTo>
                <a:lnTo>
                  <a:pt x="0" y="87870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1156109" y="2765160"/>
            <a:ext cx="6282041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 spc="52">
                <a:solidFill>
                  <a:srgbClr val="1A237E"/>
                </a:solidFill>
                <a:latin typeface="Vision 1"/>
              </a:rPr>
              <a:t>Projekt umsetzen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156109" y="5172814"/>
            <a:ext cx="6282041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 spc="52">
                <a:solidFill>
                  <a:srgbClr val="1A237E"/>
                </a:solidFill>
                <a:latin typeface="Vision 1"/>
              </a:rPr>
              <a:t>Verbesserungsvorschlag schreiben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156109" y="7443413"/>
            <a:ext cx="6282041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 spc="52">
                <a:solidFill>
                  <a:srgbClr val="1A237E"/>
                </a:solidFill>
                <a:latin typeface="Vision 1"/>
              </a:rPr>
              <a:t>Stimme delegieren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1156109" y="3900459"/>
            <a:ext cx="6282041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 spc="52">
                <a:solidFill>
                  <a:srgbClr val="1A237E"/>
                </a:solidFill>
                <a:latin typeface="Vision 1"/>
              </a:rPr>
              <a:t>Idee einstellen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156109" y="6312673"/>
            <a:ext cx="6282041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 spc="52">
                <a:solidFill>
                  <a:srgbClr val="1A237E"/>
                </a:solidFill>
                <a:latin typeface="Vision 1"/>
              </a:rPr>
              <a:t>Selbst abstimmen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219450" y="562013"/>
            <a:ext cx="11849100" cy="658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39"/>
              </a:lnSpc>
              <a:spcBef>
                <a:spcPct val="0"/>
              </a:spcBef>
            </a:pPr>
            <a:r>
              <a:rPr lang="en-US" sz="3999" spc="119">
                <a:solidFill>
                  <a:srgbClr val="1A237E"/>
                </a:solidFill>
                <a:latin typeface="Vision 1"/>
              </a:rPr>
              <a:t>Fließender Einstieg in die Partizipation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156109" y="8517446"/>
            <a:ext cx="6282041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600" spc="52">
                <a:solidFill>
                  <a:srgbClr val="1A237E"/>
                </a:solidFill>
                <a:latin typeface="Vision 1"/>
              </a:rPr>
              <a:t>Zuhören</a:t>
            </a:r>
          </a:p>
        </p:txBody>
      </p:sp>
      <p:sp>
        <p:nvSpPr>
          <p:cNvPr name="AutoShape 45" id="45"/>
          <p:cNvSpPr/>
          <p:nvPr/>
        </p:nvSpPr>
        <p:spPr>
          <a:xfrm rot="0">
            <a:off x="4695689" y="1234796"/>
            <a:ext cx="8962973" cy="0"/>
          </a:xfrm>
          <a:prstGeom prst="line">
            <a:avLst/>
          </a:prstGeom>
          <a:ln cap="flat" w="19050">
            <a:solidFill>
              <a:srgbClr val="1A237E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F0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42352" y="141241"/>
            <a:ext cx="12062054" cy="9980977"/>
          </a:xfrm>
          <a:custGeom>
            <a:avLst/>
            <a:gdLst/>
            <a:ahLst/>
            <a:cxnLst/>
            <a:rect r="r" b="b" t="t" l="l"/>
            <a:pathLst>
              <a:path h="9980977" w="12062054">
                <a:moveTo>
                  <a:pt x="0" y="0"/>
                </a:moveTo>
                <a:lnTo>
                  <a:pt x="12062054" y="0"/>
                </a:lnTo>
                <a:lnTo>
                  <a:pt x="12062054" y="9980977"/>
                </a:lnTo>
                <a:lnTo>
                  <a:pt x="0" y="9980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75" t="-1415" r="-2146" b="-165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F0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978041" y="519152"/>
            <a:ext cx="10392401" cy="10392401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>
            <a:off x="5713247" y="1874489"/>
            <a:ext cx="1859880" cy="0"/>
          </a:xfrm>
          <a:prstGeom prst="line">
            <a:avLst/>
          </a:prstGeom>
          <a:ln cap="flat" w="28575">
            <a:solidFill>
              <a:srgbClr val="1A237E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28700" y="5571144"/>
            <a:ext cx="3228856" cy="680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1"/>
              </a:lnSpc>
            </a:pPr>
            <a:r>
              <a:rPr lang="en-US" sz="2209">
                <a:solidFill>
                  <a:srgbClr val="1A237E"/>
                </a:solidFill>
                <a:latin typeface="Public Sans Bold"/>
              </a:rPr>
              <a:t>Demokratische</a:t>
            </a:r>
          </a:p>
          <a:p>
            <a:pPr algn="l">
              <a:lnSpc>
                <a:spcPts val="2651"/>
              </a:lnSpc>
              <a:spcBef>
                <a:spcPct val="0"/>
              </a:spcBef>
            </a:pPr>
            <a:r>
              <a:rPr lang="en-US" sz="2209">
                <a:solidFill>
                  <a:srgbClr val="1A237E"/>
                </a:solidFill>
                <a:latin typeface="Public Sans Bold"/>
              </a:rPr>
              <a:t>Kompetenzen</a:t>
            </a:r>
          </a:p>
        </p:txBody>
      </p:sp>
      <p:sp>
        <p:nvSpPr>
          <p:cNvPr name="AutoShape 5" id="5"/>
          <p:cNvSpPr/>
          <p:nvPr/>
        </p:nvSpPr>
        <p:spPr>
          <a:xfrm>
            <a:off x="4087039" y="3414061"/>
            <a:ext cx="1418404" cy="0"/>
          </a:xfrm>
          <a:prstGeom prst="line">
            <a:avLst/>
          </a:prstGeom>
          <a:ln cap="flat" w="28575">
            <a:solidFill>
              <a:srgbClr val="1A237E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3712511" y="6014581"/>
            <a:ext cx="1418404" cy="0"/>
          </a:xfrm>
          <a:prstGeom prst="line">
            <a:avLst/>
          </a:prstGeom>
          <a:ln cap="flat" w="28575">
            <a:solidFill>
              <a:srgbClr val="1A237E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750918" y="8152773"/>
            <a:ext cx="3824848" cy="680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1"/>
              </a:lnSpc>
            </a:pPr>
            <a:r>
              <a:rPr lang="en-US" sz="2209">
                <a:solidFill>
                  <a:srgbClr val="1A237E"/>
                </a:solidFill>
                <a:latin typeface="Public Sans Bold"/>
              </a:rPr>
              <a:t>Problemlösungs-</a:t>
            </a:r>
          </a:p>
          <a:p>
            <a:pPr algn="l">
              <a:lnSpc>
                <a:spcPts val="2651"/>
              </a:lnSpc>
              <a:spcBef>
                <a:spcPct val="0"/>
              </a:spcBef>
            </a:pPr>
            <a:r>
              <a:rPr lang="en-US" sz="2209">
                <a:solidFill>
                  <a:srgbClr val="1A237E"/>
                </a:solidFill>
                <a:latin typeface="Public Sans Bold"/>
              </a:rPr>
              <a:t>kompetenz</a:t>
            </a:r>
          </a:p>
        </p:txBody>
      </p:sp>
      <p:sp>
        <p:nvSpPr>
          <p:cNvPr name="AutoShape 8" id="8"/>
          <p:cNvSpPr/>
          <p:nvPr/>
        </p:nvSpPr>
        <p:spPr>
          <a:xfrm>
            <a:off x="4843109" y="8645313"/>
            <a:ext cx="1859880" cy="0"/>
          </a:xfrm>
          <a:prstGeom prst="line">
            <a:avLst/>
          </a:prstGeom>
          <a:ln cap="flat" w="28575">
            <a:solidFill>
              <a:srgbClr val="1A237E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13169058" y="8139073"/>
            <a:ext cx="3824848" cy="680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51"/>
              </a:lnSpc>
            </a:pPr>
            <a:r>
              <a:rPr lang="en-US" sz="2209">
                <a:solidFill>
                  <a:srgbClr val="1A237E"/>
                </a:solidFill>
                <a:latin typeface="Public Sans Bold"/>
              </a:rPr>
              <a:t>Vielfalt und Inklusion</a:t>
            </a:r>
          </a:p>
          <a:p>
            <a:pPr algn="r">
              <a:lnSpc>
                <a:spcPts val="2651"/>
              </a:lnSpc>
              <a:spcBef>
                <a:spcPct val="0"/>
              </a:spcBef>
            </a:pPr>
          </a:p>
        </p:txBody>
      </p:sp>
      <p:sp>
        <p:nvSpPr>
          <p:cNvPr name="AutoShape 10" id="10"/>
          <p:cNvSpPr/>
          <p:nvPr/>
        </p:nvSpPr>
        <p:spPr>
          <a:xfrm>
            <a:off x="10559287" y="1888776"/>
            <a:ext cx="1859880" cy="0"/>
          </a:xfrm>
          <a:prstGeom prst="line">
            <a:avLst/>
          </a:prstGeom>
          <a:ln cap="flat" w="28575">
            <a:solidFill>
              <a:srgbClr val="1A237E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11" id="11"/>
          <p:cNvSpPr/>
          <p:nvPr/>
        </p:nvSpPr>
        <p:spPr>
          <a:xfrm>
            <a:off x="12839892" y="3361903"/>
            <a:ext cx="1418404" cy="0"/>
          </a:xfrm>
          <a:prstGeom prst="line">
            <a:avLst/>
          </a:prstGeom>
          <a:ln cap="flat" w="28575">
            <a:solidFill>
              <a:srgbClr val="1A237E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12" id="12"/>
          <p:cNvSpPr/>
          <p:nvPr/>
        </p:nvSpPr>
        <p:spPr>
          <a:xfrm>
            <a:off x="13253785" y="5962424"/>
            <a:ext cx="1418404" cy="0"/>
          </a:xfrm>
          <a:prstGeom prst="line">
            <a:avLst/>
          </a:prstGeom>
          <a:ln cap="flat" w="28575">
            <a:solidFill>
              <a:srgbClr val="1A237E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13" id="13"/>
          <p:cNvSpPr/>
          <p:nvPr/>
        </p:nvSpPr>
        <p:spPr>
          <a:xfrm>
            <a:off x="11459496" y="8352498"/>
            <a:ext cx="1859880" cy="0"/>
          </a:xfrm>
          <a:prstGeom prst="line">
            <a:avLst/>
          </a:prstGeom>
          <a:ln cap="flat" w="28575">
            <a:solidFill>
              <a:srgbClr val="1A237E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9720395" y="2131808"/>
            <a:ext cx="1060880" cy="1079776"/>
          </a:xfrm>
          <a:custGeom>
            <a:avLst/>
            <a:gdLst/>
            <a:ahLst/>
            <a:cxnLst/>
            <a:rect r="r" b="b" t="t" l="l"/>
            <a:pathLst>
              <a:path h="1079776" w="1060880">
                <a:moveTo>
                  <a:pt x="0" y="0"/>
                </a:moveTo>
                <a:lnTo>
                  <a:pt x="1060880" y="0"/>
                </a:lnTo>
                <a:lnTo>
                  <a:pt x="1060880" y="1079776"/>
                </a:lnTo>
                <a:lnTo>
                  <a:pt x="0" y="107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539564" y="4046668"/>
            <a:ext cx="1182365" cy="1021268"/>
          </a:xfrm>
          <a:custGeom>
            <a:avLst/>
            <a:gdLst/>
            <a:ahLst/>
            <a:cxnLst/>
            <a:rect r="r" b="b" t="t" l="l"/>
            <a:pathLst>
              <a:path h="1021268" w="1182365">
                <a:moveTo>
                  <a:pt x="0" y="0"/>
                </a:moveTo>
                <a:lnTo>
                  <a:pt x="1182365" y="0"/>
                </a:lnTo>
                <a:lnTo>
                  <a:pt x="1182365" y="1021268"/>
                </a:lnTo>
                <a:lnTo>
                  <a:pt x="0" y="10212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647912" y="6252041"/>
            <a:ext cx="1191980" cy="1191980"/>
          </a:xfrm>
          <a:custGeom>
            <a:avLst/>
            <a:gdLst/>
            <a:ahLst/>
            <a:cxnLst/>
            <a:rect r="r" b="b" t="t" l="l"/>
            <a:pathLst>
              <a:path h="1191980" w="1191980">
                <a:moveTo>
                  <a:pt x="0" y="0"/>
                </a:moveTo>
                <a:lnTo>
                  <a:pt x="1191980" y="0"/>
                </a:lnTo>
                <a:lnTo>
                  <a:pt x="1191980" y="1191980"/>
                </a:lnTo>
                <a:lnTo>
                  <a:pt x="0" y="11919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325571" y="1842157"/>
            <a:ext cx="1344097" cy="1369427"/>
          </a:xfrm>
          <a:custGeom>
            <a:avLst/>
            <a:gdLst/>
            <a:ahLst/>
            <a:cxnLst/>
            <a:rect r="r" b="b" t="t" l="l"/>
            <a:pathLst>
              <a:path h="1369427" w="1344097">
                <a:moveTo>
                  <a:pt x="0" y="0"/>
                </a:moveTo>
                <a:lnTo>
                  <a:pt x="1344096" y="0"/>
                </a:lnTo>
                <a:lnTo>
                  <a:pt x="1344096" y="1369427"/>
                </a:lnTo>
                <a:lnTo>
                  <a:pt x="0" y="1369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505444" y="3662777"/>
            <a:ext cx="1281219" cy="1274813"/>
          </a:xfrm>
          <a:custGeom>
            <a:avLst/>
            <a:gdLst/>
            <a:ahLst/>
            <a:cxnLst/>
            <a:rect r="r" b="b" t="t" l="l"/>
            <a:pathLst>
              <a:path h="1274813" w="1281219">
                <a:moveTo>
                  <a:pt x="0" y="0"/>
                </a:moveTo>
                <a:lnTo>
                  <a:pt x="1281219" y="0"/>
                </a:lnTo>
                <a:lnTo>
                  <a:pt x="1281219" y="1274813"/>
                </a:lnTo>
                <a:lnTo>
                  <a:pt x="0" y="12748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713247" y="6225757"/>
            <a:ext cx="970457" cy="1112271"/>
          </a:xfrm>
          <a:custGeom>
            <a:avLst/>
            <a:gdLst/>
            <a:ahLst/>
            <a:cxnLst/>
            <a:rect r="r" b="b" t="t" l="l"/>
            <a:pathLst>
              <a:path h="1112271" w="970457">
                <a:moveTo>
                  <a:pt x="0" y="0"/>
                </a:moveTo>
                <a:lnTo>
                  <a:pt x="970457" y="0"/>
                </a:lnTo>
                <a:lnTo>
                  <a:pt x="970457" y="1112271"/>
                </a:lnTo>
                <a:lnTo>
                  <a:pt x="0" y="11122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293751" y="8020499"/>
            <a:ext cx="1165025" cy="1165025"/>
          </a:xfrm>
          <a:custGeom>
            <a:avLst/>
            <a:gdLst/>
            <a:ahLst/>
            <a:cxnLst/>
            <a:rect r="r" b="b" t="t" l="l"/>
            <a:pathLst>
              <a:path h="1165025" w="1165025">
                <a:moveTo>
                  <a:pt x="0" y="0"/>
                </a:moveTo>
                <a:lnTo>
                  <a:pt x="1165025" y="0"/>
                </a:lnTo>
                <a:lnTo>
                  <a:pt x="1165025" y="1165025"/>
                </a:lnTo>
                <a:lnTo>
                  <a:pt x="0" y="11650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720395" y="8020499"/>
            <a:ext cx="1443509" cy="1307032"/>
          </a:xfrm>
          <a:custGeom>
            <a:avLst/>
            <a:gdLst/>
            <a:ahLst/>
            <a:cxnLst/>
            <a:rect r="r" b="b" t="t" l="l"/>
            <a:pathLst>
              <a:path h="1307032" w="1443509">
                <a:moveTo>
                  <a:pt x="0" y="0"/>
                </a:moveTo>
                <a:lnTo>
                  <a:pt x="1443509" y="0"/>
                </a:lnTo>
                <a:lnTo>
                  <a:pt x="1443509" y="1307032"/>
                </a:lnTo>
                <a:lnTo>
                  <a:pt x="0" y="130703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4759797" y="5696302"/>
            <a:ext cx="2632863" cy="1011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51"/>
              </a:lnSpc>
            </a:pPr>
            <a:r>
              <a:rPr lang="en-US" sz="2209">
                <a:solidFill>
                  <a:srgbClr val="1A237E"/>
                </a:solidFill>
                <a:latin typeface="Public Sans Bold"/>
              </a:rPr>
              <a:t>Empowerment und Selbstwirksamkeit</a:t>
            </a:r>
          </a:p>
          <a:p>
            <a:pPr algn="r">
              <a:lnSpc>
                <a:spcPts val="2651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7513396" y="5410695"/>
            <a:ext cx="3321691" cy="590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5"/>
              </a:lnSpc>
            </a:pPr>
            <a:r>
              <a:rPr lang="en-US" sz="3787">
                <a:solidFill>
                  <a:srgbClr val="1A237E"/>
                </a:solidFill>
                <a:latin typeface="Public Sans Bold"/>
              </a:rPr>
              <a:t>Kompetenzen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18108" y="-9525"/>
            <a:ext cx="5064060" cy="50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6"/>
              </a:lnSpc>
            </a:pPr>
            <a:r>
              <a:rPr lang="en-US" sz="3314">
                <a:solidFill>
                  <a:srgbClr val="1A237E"/>
                </a:solidFill>
                <a:latin typeface="Public Sans Bold"/>
              </a:rPr>
              <a:t>Kognitive Kompetenzen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170845" y="-9525"/>
            <a:ext cx="7102169" cy="50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76"/>
              </a:lnSpc>
            </a:pPr>
            <a:r>
              <a:rPr lang="en-US" sz="3314">
                <a:solidFill>
                  <a:srgbClr val="1A237E"/>
                </a:solidFill>
                <a:latin typeface="Public Sans Bold"/>
              </a:rPr>
              <a:t>Sozial-emotionale  Kompetenzen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611102" y="1967197"/>
            <a:ext cx="3824848" cy="1011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1"/>
              </a:lnSpc>
            </a:pPr>
            <a:r>
              <a:rPr lang="en-US" sz="2209">
                <a:solidFill>
                  <a:srgbClr val="1A237E"/>
                </a:solidFill>
                <a:latin typeface="Public Sans"/>
              </a:rPr>
              <a:t>Hinterfragen und kritisches Bewerten von Informationen</a:t>
            </a:r>
          </a:p>
          <a:p>
            <a:pPr algn="l">
              <a:lnSpc>
                <a:spcPts val="2651"/>
              </a:lnSpc>
              <a:spcBef>
                <a:spcPct val="0"/>
              </a:spcBef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1611102" y="1581450"/>
            <a:ext cx="3824848" cy="680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1"/>
              </a:lnSpc>
            </a:pPr>
            <a:r>
              <a:rPr lang="en-US" sz="2209">
                <a:solidFill>
                  <a:srgbClr val="1A237E"/>
                </a:solidFill>
                <a:latin typeface="Public Sans Bold"/>
              </a:rPr>
              <a:t>Kritisches Denken</a:t>
            </a:r>
          </a:p>
          <a:p>
            <a:pPr algn="l">
              <a:lnSpc>
                <a:spcPts val="2651"/>
              </a:lnSpc>
              <a:spcBef>
                <a:spcPct val="0"/>
              </a:spcBef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1028700" y="3726077"/>
            <a:ext cx="3405446" cy="1341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1"/>
              </a:lnSpc>
            </a:pPr>
            <a:r>
              <a:rPr lang="en-US" sz="2209">
                <a:solidFill>
                  <a:srgbClr val="1A237E"/>
                </a:solidFill>
                <a:latin typeface="Public Sans"/>
              </a:rPr>
              <a:t>Kritischer Umgang mit Medien und Informationen</a:t>
            </a:r>
          </a:p>
          <a:p>
            <a:pPr algn="l">
              <a:lnSpc>
                <a:spcPts val="2651"/>
              </a:lnSpc>
              <a:spcBef>
                <a:spcPct val="0"/>
              </a:spcBef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1028700" y="3320216"/>
            <a:ext cx="2632863" cy="680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1"/>
              </a:lnSpc>
            </a:pPr>
            <a:r>
              <a:rPr lang="en-US" sz="2209">
                <a:solidFill>
                  <a:srgbClr val="1A237E"/>
                </a:solidFill>
                <a:latin typeface="Public Sans Bold"/>
              </a:rPr>
              <a:t>Medienkompetenz</a:t>
            </a:r>
          </a:p>
          <a:p>
            <a:pPr algn="l">
              <a:lnSpc>
                <a:spcPts val="2651"/>
              </a:lnSpc>
              <a:spcBef>
                <a:spcPct val="0"/>
              </a:spcBef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1028700" y="6307707"/>
            <a:ext cx="3444218" cy="1341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1"/>
              </a:lnSpc>
              <a:spcBef>
                <a:spcPct val="0"/>
              </a:spcBef>
            </a:pPr>
            <a:r>
              <a:rPr lang="en-US" sz="2209">
                <a:solidFill>
                  <a:srgbClr val="1A237E"/>
                </a:solidFill>
                <a:latin typeface="Public Sans"/>
              </a:rPr>
              <a:t>Verstehen und Mitwirken in demokratischen Prozessen, Achtung der Meinungsvielfalt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860074" y="8933098"/>
            <a:ext cx="4368462" cy="1011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1"/>
              </a:lnSpc>
              <a:spcBef>
                <a:spcPct val="0"/>
              </a:spcBef>
            </a:pPr>
            <a:r>
              <a:rPr lang="en-US" sz="2209">
                <a:solidFill>
                  <a:srgbClr val="1A237E"/>
                </a:solidFill>
                <a:latin typeface="Public Sans"/>
              </a:rPr>
              <a:t>Identifizieren und Lösen komplexer Probleme durch kreatives und kritisches Denken.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994825" y="1920713"/>
            <a:ext cx="3824848" cy="1011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51"/>
              </a:lnSpc>
            </a:pPr>
            <a:r>
              <a:rPr lang="en-US" sz="2209">
                <a:solidFill>
                  <a:srgbClr val="1A237E"/>
                </a:solidFill>
                <a:latin typeface="Public Sans"/>
              </a:rPr>
              <a:t>Aktive Teilhabe an Gemeinschaftsprozessen</a:t>
            </a:r>
          </a:p>
          <a:p>
            <a:pPr algn="r">
              <a:lnSpc>
                <a:spcPts val="2651"/>
              </a:lnSpc>
              <a:spcBef>
                <a:spcPct val="0"/>
              </a:spcBef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13036900" y="1488939"/>
            <a:ext cx="3824848" cy="349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51"/>
              </a:lnSpc>
              <a:spcBef>
                <a:spcPct val="0"/>
              </a:spcBef>
            </a:pPr>
            <a:r>
              <a:rPr lang="en-US" sz="2209">
                <a:solidFill>
                  <a:srgbClr val="1A237E"/>
                </a:solidFill>
                <a:latin typeface="Public Sans Bold"/>
              </a:rPr>
              <a:t>Partizipation &amp; Engagement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943757" y="3523236"/>
            <a:ext cx="3405446" cy="1341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51"/>
              </a:lnSpc>
            </a:pPr>
            <a:r>
              <a:rPr lang="en-US" sz="2209">
                <a:solidFill>
                  <a:srgbClr val="1A237E"/>
                </a:solidFill>
                <a:latin typeface="Public Sans"/>
              </a:rPr>
              <a:t>Kommunikation, Teamarbeit und Konfliktlösung</a:t>
            </a:r>
          </a:p>
          <a:p>
            <a:pPr algn="r">
              <a:lnSpc>
                <a:spcPts val="2651"/>
              </a:lnSpc>
              <a:spcBef>
                <a:spcPct val="0"/>
              </a:spcBef>
            </a:pPr>
          </a:p>
        </p:txBody>
      </p:sp>
      <p:sp>
        <p:nvSpPr>
          <p:cNvPr name="TextBox 35" id="35"/>
          <p:cNvSpPr txBox="true"/>
          <p:nvPr/>
        </p:nvSpPr>
        <p:spPr>
          <a:xfrm rot="0">
            <a:off x="14220927" y="3192534"/>
            <a:ext cx="3128276" cy="680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51"/>
              </a:lnSpc>
            </a:pPr>
            <a:r>
              <a:rPr lang="en-US" sz="2209">
                <a:solidFill>
                  <a:srgbClr val="1A237E"/>
                </a:solidFill>
                <a:latin typeface="Public Sans Bold"/>
              </a:rPr>
              <a:t>Soziale Kompetenzen</a:t>
            </a:r>
          </a:p>
          <a:p>
            <a:pPr algn="r">
              <a:lnSpc>
                <a:spcPts val="2651"/>
              </a:lnSpc>
              <a:spcBef>
                <a:spcPct val="0"/>
              </a:spcBef>
            </a:pPr>
          </a:p>
        </p:txBody>
      </p:sp>
      <p:sp>
        <p:nvSpPr>
          <p:cNvPr name="TextBox 36" id="36"/>
          <p:cNvSpPr txBox="true"/>
          <p:nvPr/>
        </p:nvSpPr>
        <p:spPr>
          <a:xfrm rot="0">
            <a:off x="14220927" y="6432865"/>
            <a:ext cx="3228856" cy="1011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51"/>
              </a:lnSpc>
            </a:pPr>
            <a:r>
              <a:rPr lang="en-US" sz="2209">
                <a:solidFill>
                  <a:srgbClr val="1A237E"/>
                </a:solidFill>
                <a:latin typeface="Public Sans"/>
              </a:rPr>
              <a:t>Vertrauen in die eigene Handlungsfähigkeit</a:t>
            </a:r>
          </a:p>
          <a:p>
            <a:pPr algn="r">
              <a:lnSpc>
                <a:spcPts val="2651"/>
              </a:lnSpc>
              <a:spcBef>
                <a:spcPct val="0"/>
              </a:spcBef>
            </a:pPr>
          </a:p>
        </p:txBody>
      </p:sp>
      <p:sp>
        <p:nvSpPr>
          <p:cNvPr name="TextBox 37" id="37"/>
          <p:cNvSpPr txBox="true"/>
          <p:nvPr/>
        </p:nvSpPr>
        <p:spPr>
          <a:xfrm rot="0">
            <a:off x="12839892" y="8620458"/>
            <a:ext cx="4154014" cy="1011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51"/>
              </a:lnSpc>
            </a:pPr>
            <a:r>
              <a:rPr lang="en-US" sz="2209">
                <a:solidFill>
                  <a:srgbClr val="1A237E"/>
                </a:solidFill>
                <a:latin typeface="Public Sans"/>
              </a:rPr>
              <a:t>Wertschätzung von Diversität und inklusives Zusammenleben</a:t>
            </a:r>
          </a:p>
          <a:p>
            <a:pPr algn="r">
              <a:lnSpc>
                <a:spcPts val="265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927" r="0" b="-11692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6377534" cy="10275702"/>
            <a:chOff x="0" y="0"/>
            <a:chExt cx="1679680" cy="27063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9680" cy="2706358"/>
            </a:xfrm>
            <a:custGeom>
              <a:avLst/>
              <a:gdLst/>
              <a:ahLst/>
              <a:cxnLst/>
              <a:rect r="r" b="b" t="t" l="l"/>
              <a:pathLst>
                <a:path h="2706358" w="1679680">
                  <a:moveTo>
                    <a:pt x="0" y="0"/>
                  </a:moveTo>
                  <a:lnTo>
                    <a:pt x="1679680" y="0"/>
                  </a:lnTo>
                  <a:lnTo>
                    <a:pt x="1679680" y="2706358"/>
                  </a:lnTo>
                  <a:lnTo>
                    <a:pt x="0" y="2706358"/>
                  </a:lnTo>
                  <a:close/>
                </a:path>
              </a:pathLst>
            </a:custGeom>
            <a:solidFill>
              <a:srgbClr val="00C85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679680" cy="27825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38017" y="1577975"/>
            <a:ext cx="5701499" cy="8697727"/>
          </a:xfrm>
          <a:custGeom>
            <a:avLst/>
            <a:gdLst/>
            <a:ahLst/>
            <a:cxnLst/>
            <a:rect r="r" b="b" t="t" l="l"/>
            <a:pathLst>
              <a:path h="8697727" w="5701499">
                <a:moveTo>
                  <a:pt x="0" y="0"/>
                </a:moveTo>
                <a:lnTo>
                  <a:pt x="5701500" y="0"/>
                </a:lnTo>
                <a:lnTo>
                  <a:pt x="5701500" y="8697727"/>
                </a:lnTo>
                <a:lnTo>
                  <a:pt x="0" y="8697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19" t="0" r="-2019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84684" y="7940659"/>
            <a:ext cx="940480" cy="1361220"/>
          </a:xfrm>
          <a:custGeom>
            <a:avLst/>
            <a:gdLst/>
            <a:ahLst/>
            <a:cxnLst/>
            <a:rect r="r" b="b" t="t" l="l"/>
            <a:pathLst>
              <a:path h="1361220" w="940480">
                <a:moveTo>
                  <a:pt x="0" y="0"/>
                </a:moveTo>
                <a:lnTo>
                  <a:pt x="940480" y="0"/>
                </a:lnTo>
                <a:lnTo>
                  <a:pt x="940480" y="1361220"/>
                </a:lnTo>
                <a:lnTo>
                  <a:pt x="0" y="1361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334914" y="7897080"/>
            <a:ext cx="1385466" cy="1361220"/>
          </a:xfrm>
          <a:custGeom>
            <a:avLst/>
            <a:gdLst/>
            <a:ahLst/>
            <a:cxnLst/>
            <a:rect r="r" b="b" t="t" l="l"/>
            <a:pathLst>
              <a:path h="1361220" w="1385466">
                <a:moveTo>
                  <a:pt x="0" y="0"/>
                </a:moveTo>
                <a:lnTo>
                  <a:pt x="1385466" y="0"/>
                </a:lnTo>
                <a:lnTo>
                  <a:pt x="1385466" y="1361220"/>
                </a:lnTo>
                <a:lnTo>
                  <a:pt x="0" y="1361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795994" y="2592795"/>
            <a:ext cx="10463306" cy="425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A237E"/>
                </a:solidFill>
                <a:latin typeface="Vision 1"/>
              </a:rPr>
              <a:t>„NOCH ein Projekt!“ (Zeit und Pensum)​</a:t>
            </a:r>
          </a:p>
          <a:p>
            <a:pPr algn="l">
              <a:lnSpc>
                <a:spcPts val="420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A237E"/>
                </a:solidFill>
                <a:latin typeface="Vision 1"/>
              </a:rPr>
              <a:t>„Die daddeln doch eh schon den ganzen Tag an ihren Bildschirmen“ (Digitalisierungsskepsis)​</a:t>
            </a:r>
          </a:p>
          <a:p>
            <a:pPr algn="l">
              <a:lnSpc>
                <a:spcPts val="420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A237E"/>
                </a:solidFill>
                <a:latin typeface="Vision 1"/>
              </a:rPr>
              <a:t>„Die Schülerinnen und Schüler könnten etwas beschließen, was wir nicht wollen“ (Kontrollverlust)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528215" y="7940659"/>
            <a:ext cx="584476" cy="1274061"/>
          </a:xfrm>
          <a:custGeom>
            <a:avLst/>
            <a:gdLst/>
            <a:ahLst/>
            <a:cxnLst/>
            <a:rect r="r" b="b" t="t" l="l"/>
            <a:pathLst>
              <a:path h="1274061" w="584476">
                <a:moveTo>
                  <a:pt x="0" y="0"/>
                </a:moveTo>
                <a:lnTo>
                  <a:pt x="584476" y="0"/>
                </a:lnTo>
                <a:lnTo>
                  <a:pt x="584476" y="1274062"/>
                </a:lnTo>
                <a:lnTo>
                  <a:pt x="0" y="12740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69504" y="879475"/>
            <a:ext cx="9417157" cy="812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00"/>
              </a:lnSpc>
            </a:pPr>
            <a:r>
              <a:rPr lang="en-US" sz="5000" spc="500">
                <a:solidFill>
                  <a:srgbClr val="1A237E"/>
                </a:solidFill>
                <a:latin typeface="Vision 1"/>
              </a:rPr>
              <a:t>Übliche Bedenken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F0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74018" y="-4025353"/>
            <a:ext cx="11222102" cy="9803737"/>
          </a:xfrm>
          <a:custGeom>
            <a:avLst/>
            <a:gdLst/>
            <a:ahLst/>
            <a:cxnLst/>
            <a:rect r="r" b="b" t="t" l="l"/>
            <a:pathLst>
              <a:path h="9803737" w="11222102">
                <a:moveTo>
                  <a:pt x="0" y="0"/>
                </a:moveTo>
                <a:lnTo>
                  <a:pt x="11222102" y="0"/>
                </a:lnTo>
                <a:lnTo>
                  <a:pt x="11222102" y="9803738"/>
                </a:lnTo>
                <a:lnTo>
                  <a:pt x="0" y="9803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104851" y="7881960"/>
            <a:ext cx="4308899" cy="3764296"/>
          </a:xfrm>
          <a:custGeom>
            <a:avLst/>
            <a:gdLst/>
            <a:ahLst/>
            <a:cxnLst/>
            <a:rect r="r" b="b" t="t" l="l"/>
            <a:pathLst>
              <a:path h="3764296" w="4308899">
                <a:moveTo>
                  <a:pt x="0" y="0"/>
                </a:moveTo>
                <a:lnTo>
                  <a:pt x="4308898" y="0"/>
                </a:lnTo>
                <a:lnTo>
                  <a:pt x="4308898" y="3764296"/>
                </a:lnTo>
                <a:lnTo>
                  <a:pt x="0" y="3764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94759" y="6353231"/>
            <a:ext cx="1395854" cy="1219431"/>
          </a:xfrm>
          <a:custGeom>
            <a:avLst/>
            <a:gdLst/>
            <a:ahLst/>
            <a:cxnLst/>
            <a:rect r="r" b="b" t="t" l="l"/>
            <a:pathLst>
              <a:path h="1219431" w="1395854">
                <a:moveTo>
                  <a:pt x="0" y="0"/>
                </a:moveTo>
                <a:lnTo>
                  <a:pt x="1395854" y="0"/>
                </a:lnTo>
                <a:lnTo>
                  <a:pt x="1395854" y="1219432"/>
                </a:lnTo>
                <a:lnTo>
                  <a:pt x="0" y="1219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-882932">
            <a:off x="10793725" y="-229378"/>
            <a:ext cx="5846713" cy="5627512"/>
            <a:chOff x="30480" y="591820"/>
            <a:chExt cx="12736830" cy="122593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0480" y="59182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-10988" t="-5134" r="-10501" b="5134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927198" y="6162731"/>
            <a:ext cx="10073859" cy="1096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40"/>
              </a:lnSpc>
            </a:pPr>
            <a:r>
              <a:rPr lang="en-US" sz="8000" spc="-24">
                <a:solidFill>
                  <a:srgbClr val="1A237E"/>
                </a:solidFill>
                <a:latin typeface="Vision 1"/>
              </a:rPr>
              <a:t>Fragen/ Austausch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927" r="0" b="-11692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6377534" cy="10275702"/>
            <a:chOff x="0" y="0"/>
            <a:chExt cx="1679680" cy="27063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79680" cy="2706358"/>
            </a:xfrm>
            <a:custGeom>
              <a:avLst/>
              <a:gdLst/>
              <a:ahLst/>
              <a:cxnLst/>
              <a:rect r="r" b="b" t="t" l="l"/>
              <a:pathLst>
                <a:path h="2706358" w="1679680">
                  <a:moveTo>
                    <a:pt x="0" y="0"/>
                  </a:moveTo>
                  <a:lnTo>
                    <a:pt x="1679680" y="0"/>
                  </a:lnTo>
                  <a:lnTo>
                    <a:pt x="1679680" y="2706358"/>
                  </a:lnTo>
                  <a:lnTo>
                    <a:pt x="0" y="2706358"/>
                  </a:lnTo>
                  <a:close/>
                </a:path>
              </a:pathLst>
            </a:custGeom>
            <a:solidFill>
              <a:srgbClr val="00C85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679680" cy="27825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38017" y="1577975"/>
            <a:ext cx="5701499" cy="8697727"/>
          </a:xfrm>
          <a:custGeom>
            <a:avLst/>
            <a:gdLst/>
            <a:ahLst/>
            <a:cxnLst/>
            <a:rect r="r" b="b" t="t" l="l"/>
            <a:pathLst>
              <a:path h="8697727" w="5701499">
                <a:moveTo>
                  <a:pt x="0" y="0"/>
                </a:moveTo>
                <a:lnTo>
                  <a:pt x="5701500" y="0"/>
                </a:lnTo>
                <a:lnTo>
                  <a:pt x="5701500" y="8697727"/>
                </a:lnTo>
                <a:lnTo>
                  <a:pt x="0" y="8697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19" t="0" r="-2019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795994" y="3488439"/>
            <a:ext cx="10463306" cy="5393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8" indent="-356234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1A237E"/>
                </a:solidFill>
                <a:latin typeface="Vision 1"/>
              </a:rPr>
              <a:t>Wie läuft die Beteiligung in den Gremien, kann aula bei der Verbesserung der Beteiligung helfen? Wie? </a:t>
            </a:r>
          </a:p>
          <a:p>
            <a:pPr algn="l">
              <a:lnSpc>
                <a:spcPts val="4619"/>
              </a:lnSpc>
            </a:pPr>
          </a:p>
          <a:p>
            <a:pPr algn="l" marL="712468" indent="-356234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1A237E"/>
                </a:solidFill>
                <a:latin typeface="Vision 1"/>
              </a:rPr>
              <a:t>Wer muss ins Boot geholt werden, um Beteiligung mit der ganzen Schule zu leben? </a:t>
            </a:r>
          </a:p>
          <a:p>
            <a:pPr algn="l">
              <a:lnSpc>
                <a:spcPts val="4619"/>
              </a:lnSpc>
            </a:pPr>
          </a:p>
          <a:p>
            <a:pPr algn="l" marL="712468" indent="-356234" lvl="1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1A237E"/>
                </a:solidFill>
                <a:latin typeface="Vision 1"/>
              </a:rPr>
              <a:t>Welche Strukturen müssen geschaffen werden? </a:t>
            </a:r>
          </a:p>
          <a:p>
            <a:pPr algn="l">
              <a:lnSpc>
                <a:spcPts val="4619"/>
              </a:lnSpc>
            </a:pPr>
          </a:p>
          <a:p>
            <a:pPr algn="l">
              <a:lnSpc>
                <a:spcPts val="461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7069504" y="971550"/>
            <a:ext cx="9417157" cy="163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00"/>
              </a:lnSpc>
            </a:pPr>
            <a:r>
              <a:rPr lang="en-US" sz="5000" spc="500">
                <a:solidFill>
                  <a:srgbClr val="1A237E"/>
                </a:solidFill>
                <a:latin typeface="Vision 1"/>
              </a:rPr>
              <a:t>Leitfragen Austausch Lehrer*innen/Schulleitung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F0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16413" y="4700164"/>
            <a:ext cx="5442887" cy="1435630"/>
            <a:chOff x="0" y="0"/>
            <a:chExt cx="3214743" cy="8479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14743" cy="847929"/>
            </a:xfrm>
            <a:custGeom>
              <a:avLst/>
              <a:gdLst/>
              <a:ahLst/>
              <a:cxnLst/>
              <a:rect r="r" b="b" t="t" l="l"/>
              <a:pathLst>
                <a:path h="847929" w="3214743">
                  <a:moveTo>
                    <a:pt x="3090282" y="847929"/>
                  </a:moveTo>
                  <a:lnTo>
                    <a:pt x="124460" y="847929"/>
                  </a:lnTo>
                  <a:cubicBezTo>
                    <a:pt x="55880" y="847929"/>
                    <a:pt x="0" y="792049"/>
                    <a:pt x="0" y="7234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0283" y="0"/>
                  </a:lnTo>
                  <a:cubicBezTo>
                    <a:pt x="3158863" y="0"/>
                    <a:pt x="3214743" y="55880"/>
                    <a:pt x="3214743" y="124460"/>
                  </a:cubicBezTo>
                  <a:lnTo>
                    <a:pt x="3214743" y="723469"/>
                  </a:lnTo>
                  <a:cubicBezTo>
                    <a:pt x="3214743" y="792049"/>
                    <a:pt x="3158863" y="847929"/>
                    <a:pt x="3090283" y="847929"/>
                  </a:cubicBezTo>
                  <a:close/>
                </a:path>
              </a:pathLst>
            </a:custGeom>
            <a:solidFill>
              <a:srgbClr val="FFF9C4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true" rot="4533565">
            <a:off x="-5914733" y="5017710"/>
            <a:ext cx="10711282" cy="9357480"/>
          </a:xfrm>
          <a:custGeom>
            <a:avLst/>
            <a:gdLst/>
            <a:ahLst/>
            <a:cxnLst/>
            <a:rect r="r" b="b" t="t" l="l"/>
            <a:pathLst>
              <a:path h="9357480" w="10711282">
                <a:moveTo>
                  <a:pt x="10711282" y="9357480"/>
                </a:moveTo>
                <a:lnTo>
                  <a:pt x="0" y="9357480"/>
                </a:lnTo>
                <a:lnTo>
                  <a:pt x="0" y="0"/>
                </a:lnTo>
                <a:lnTo>
                  <a:pt x="10711282" y="0"/>
                </a:lnTo>
                <a:lnTo>
                  <a:pt x="10711282" y="93574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3455034"/>
            <a:ext cx="5442887" cy="1435630"/>
            <a:chOff x="0" y="0"/>
            <a:chExt cx="3214743" cy="8479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214743" cy="847929"/>
            </a:xfrm>
            <a:custGeom>
              <a:avLst/>
              <a:gdLst/>
              <a:ahLst/>
              <a:cxnLst/>
              <a:rect r="r" b="b" t="t" l="l"/>
              <a:pathLst>
                <a:path h="847929" w="3214743">
                  <a:moveTo>
                    <a:pt x="3090282" y="847929"/>
                  </a:moveTo>
                  <a:lnTo>
                    <a:pt x="124460" y="847929"/>
                  </a:lnTo>
                  <a:cubicBezTo>
                    <a:pt x="55880" y="847929"/>
                    <a:pt x="0" y="792049"/>
                    <a:pt x="0" y="7234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0283" y="0"/>
                  </a:lnTo>
                  <a:cubicBezTo>
                    <a:pt x="3158863" y="0"/>
                    <a:pt x="3214743" y="55880"/>
                    <a:pt x="3214743" y="124460"/>
                  </a:cubicBezTo>
                  <a:lnTo>
                    <a:pt x="3214743" y="723469"/>
                  </a:lnTo>
                  <a:cubicBezTo>
                    <a:pt x="3214743" y="792049"/>
                    <a:pt x="3158863" y="847929"/>
                    <a:pt x="3090283" y="847929"/>
                  </a:cubicBezTo>
                  <a:close/>
                </a:path>
              </a:pathLst>
            </a:custGeom>
            <a:solidFill>
              <a:srgbClr val="FFF9C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112912" y="1200121"/>
            <a:ext cx="12424945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-17">
                <a:solidFill>
                  <a:srgbClr val="1A237E"/>
                </a:solidFill>
                <a:latin typeface="Vision 1"/>
              </a:rPr>
              <a:t>Wie nimmt eine Schule konkret teil?</a:t>
            </a:r>
          </a:p>
        </p:txBody>
      </p:sp>
      <p:sp>
        <p:nvSpPr>
          <p:cNvPr name="Freeform 8" id="8"/>
          <p:cNvSpPr/>
          <p:nvPr/>
        </p:nvSpPr>
        <p:spPr>
          <a:xfrm flipH="true" flipV="true" rot="4533565">
            <a:off x="11919837" y="-7557860"/>
            <a:ext cx="10711282" cy="9357480"/>
          </a:xfrm>
          <a:custGeom>
            <a:avLst/>
            <a:gdLst/>
            <a:ahLst/>
            <a:cxnLst/>
            <a:rect r="r" b="b" t="t" l="l"/>
            <a:pathLst>
              <a:path h="9357480" w="10711282">
                <a:moveTo>
                  <a:pt x="10711282" y="9357480"/>
                </a:moveTo>
                <a:lnTo>
                  <a:pt x="0" y="9357480"/>
                </a:lnTo>
                <a:lnTo>
                  <a:pt x="0" y="0"/>
                </a:lnTo>
                <a:lnTo>
                  <a:pt x="10711282" y="0"/>
                </a:lnTo>
                <a:lnTo>
                  <a:pt x="10711282" y="93574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4533565">
            <a:off x="1147754" y="6559314"/>
            <a:ext cx="2160824" cy="1887717"/>
          </a:xfrm>
          <a:custGeom>
            <a:avLst/>
            <a:gdLst/>
            <a:ahLst/>
            <a:cxnLst/>
            <a:rect r="r" b="b" t="t" l="l"/>
            <a:pathLst>
              <a:path h="1887717" w="2160824">
                <a:moveTo>
                  <a:pt x="2160824" y="1887718"/>
                </a:moveTo>
                <a:lnTo>
                  <a:pt x="0" y="1887718"/>
                </a:lnTo>
                <a:lnTo>
                  <a:pt x="0" y="0"/>
                </a:lnTo>
                <a:lnTo>
                  <a:pt x="2160824" y="0"/>
                </a:lnTo>
                <a:lnTo>
                  <a:pt x="2160824" y="188771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12570" y="-11132156"/>
            <a:ext cx="15408061" cy="13460632"/>
          </a:xfrm>
          <a:custGeom>
            <a:avLst/>
            <a:gdLst/>
            <a:ahLst/>
            <a:cxnLst/>
            <a:rect r="r" b="b" t="t" l="l"/>
            <a:pathLst>
              <a:path h="13460632" w="15408061">
                <a:moveTo>
                  <a:pt x="0" y="0"/>
                </a:moveTo>
                <a:lnTo>
                  <a:pt x="15408060" y="0"/>
                </a:lnTo>
                <a:lnTo>
                  <a:pt x="15408060" y="13460632"/>
                </a:lnTo>
                <a:lnTo>
                  <a:pt x="0" y="1346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70470" y="7248887"/>
            <a:ext cx="699072" cy="699072"/>
          </a:xfrm>
          <a:custGeom>
            <a:avLst/>
            <a:gdLst/>
            <a:ahLst/>
            <a:cxnLst/>
            <a:rect r="r" b="b" t="t" l="l"/>
            <a:pathLst>
              <a:path h="699072" w="699072">
                <a:moveTo>
                  <a:pt x="0" y="0"/>
                </a:moveTo>
                <a:lnTo>
                  <a:pt x="699072" y="0"/>
                </a:lnTo>
                <a:lnTo>
                  <a:pt x="699072" y="699072"/>
                </a:lnTo>
                <a:lnTo>
                  <a:pt x="0" y="699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307399" y="6880608"/>
            <a:ext cx="5442887" cy="1435630"/>
            <a:chOff x="0" y="0"/>
            <a:chExt cx="3214743" cy="84792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214743" cy="847929"/>
            </a:xfrm>
            <a:custGeom>
              <a:avLst/>
              <a:gdLst/>
              <a:ahLst/>
              <a:cxnLst/>
              <a:rect r="r" b="b" t="t" l="l"/>
              <a:pathLst>
                <a:path h="847929" w="3214743">
                  <a:moveTo>
                    <a:pt x="3090282" y="847929"/>
                  </a:moveTo>
                  <a:lnTo>
                    <a:pt x="124460" y="847929"/>
                  </a:lnTo>
                  <a:cubicBezTo>
                    <a:pt x="55880" y="847929"/>
                    <a:pt x="0" y="792049"/>
                    <a:pt x="0" y="7234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0283" y="0"/>
                  </a:lnTo>
                  <a:cubicBezTo>
                    <a:pt x="3158863" y="0"/>
                    <a:pt x="3214743" y="55880"/>
                    <a:pt x="3214743" y="124460"/>
                  </a:cubicBezTo>
                  <a:lnTo>
                    <a:pt x="3214743" y="723469"/>
                  </a:lnTo>
                  <a:cubicBezTo>
                    <a:pt x="3214743" y="792049"/>
                    <a:pt x="3158863" y="847929"/>
                    <a:pt x="3090283" y="847929"/>
                  </a:cubicBezTo>
                  <a:close/>
                </a:path>
              </a:pathLst>
            </a:custGeom>
            <a:solidFill>
              <a:srgbClr val="FFF9C4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2528616" y="5150555"/>
            <a:ext cx="462887" cy="534848"/>
          </a:xfrm>
          <a:custGeom>
            <a:avLst/>
            <a:gdLst/>
            <a:ahLst/>
            <a:cxnLst/>
            <a:rect r="r" b="b" t="t" l="l"/>
            <a:pathLst>
              <a:path h="534848" w="462887">
                <a:moveTo>
                  <a:pt x="0" y="0"/>
                </a:moveTo>
                <a:lnTo>
                  <a:pt x="462887" y="0"/>
                </a:lnTo>
                <a:lnTo>
                  <a:pt x="462887" y="534848"/>
                </a:lnTo>
                <a:lnTo>
                  <a:pt x="0" y="534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7826" y="3907173"/>
            <a:ext cx="512180" cy="512180"/>
          </a:xfrm>
          <a:custGeom>
            <a:avLst/>
            <a:gdLst/>
            <a:ahLst/>
            <a:cxnLst/>
            <a:rect r="r" b="b" t="t" l="l"/>
            <a:pathLst>
              <a:path h="512180" w="512180">
                <a:moveTo>
                  <a:pt x="0" y="0"/>
                </a:moveTo>
                <a:lnTo>
                  <a:pt x="512180" y="0"/>
                </a:lnTo>
                <a:lnTo>
                  <a:pt x="512180" y="512180"/>
                </a:lnTo>
                <a:lnTo>
                  <a:pt x="0" y="512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767221" y="7288843"/>
            <a:ext cx="704365" cy="619160"/>
          </a:xfrm>
          <a:custGeom>
            <a:avLst/>
            <a:gdLst/>
            <a:ahLst/>
            <a:cxnLst/>
            <a:rect r="r" b="b" t="t" l="l"/>
            <a:pathLst>
              <a:path h="619160" w="704365">
                <a:moveTo>
                  <a:pt x="0" y="0"/>
                </a:moveTo>
                <a:lnTo>
                  <a:pt x="704366" y="0"/>
                </a:lnTo>
                <a:lnTo>
                  <a:pt x="704366" y="619160"/>
                </a:lnTo>
                <a:lnTo>
                  <a:pt x="0" y="6191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728295" y="3978605"/>
            <a:ext cx="3743292" cy="378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1"/>
              </a:lnSpc>
            </a:pPr>
            <a:r>
              <a:rPr lang="en-US" sz="2599">
                <a:solidFill>
                  <a:srgbClr val="1A237E"/>
                </a:solidFill>
                <a:latin typeface="Raleway"/>
              </a:rPr>
              <a:t>Zeitliche Aläufe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516008" y="5233321"/>
            <a:ext cx="3743292" cy="378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1"/>
              </a:lnSpc>
            </a:pPr>
            <a:r>
              <a:rPr lang="en-US" sz="2599">
                <a:solidFill>
                  <a:srgbClr val="1A237E"/>
                </a:solidFill>
                <a:latin typeface="Raleway"/>
              </a:rPr>
              <a:t>Kosten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006994" y="7413765"/>
            <a:ext cx="3743292" cy="378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1"/>
              </a:lnSpc>
            </a:pPr>
            <a:r>
              <a:rPr lang="en-US" sz="2599">
                <a:solidFill>
                  <a:srgbClr val="1A237E"/>
                </a:solidFill>
                <a:latin typeface="Raleway"/>
              </a:rPr>
              <a:t>Workshops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927" r="0" b="-11692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5522976" y="5564124"/>
            <a:ext cx="7315200" cy="73152"/>
          </a:xfrm>
          <a:custGeom>
            <a:avLst/>
            <a:gdLst/>
            <a:ahLst/>
            <a:cxnLst/>
            <a:rect r="r" b="b" t="t" l="l"/>
            <a:pathLst>
              <a:path h="73152" w="7315200">
                <a:moveTo>
                  <a:pt x="0" y="0"/>
                </a:moveTo>
                <a:lnTo>
                  <a:pt x="7315200" y="0"/>
                </a:lnTo>
                <a:lnTo>
                  <a:pt x="7315200" y="73152"/>
                </a:lnTo>
                <a:lnTo>
                  <a:pt x="0" y="73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62411" y="1433281"/>
            <a:ext cx="1695583" cy="1339511"/>
          </a:xfrm>
          <a:custGeom>
            <a:avLst/>
            <a:gdLst/>
            <a:ahLst/>
            <a:cxnLst/>
            <a:rect r="r" b="b" t="t" l="l"/>
            <a:pathLst>
              <a:path h="1339511" w="1695583">
                <a:moveTo>
                  <a:pt x="0" y="0"/>
                </a:moveTo>
                <a:lnTo>
                  <a:pt x="1695584" y="0"/>
                </a:lnTo>
                <a:lnTo>
                  <a:pt x="1695584" y="1339511"/>
                </a:lnTo>
                <a:lnTo>
                  <a:pt x="0" y="1339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3571874"/>
            <a:ext cx="7594439" cy="5686426"/>
            <a:chOff x="0" y="0"/>
            <a:chExt cx="2000182" cy="14976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00182" cy="1497660"/>
            </a:xfrm>
            <a:custGeom>
              <a:avLst/>
              <a:gdLst/>
              <a:ahLst/>
              <a:cxnLst/>
              <a:rect r="r" b="b" t="t" l="l"/>
              <a:pathLst>
                <a:path h="1497660" w="2000182">
                  <a:moveTo>
                    <a:pt x="0" y="0"/>
                  </a:moveTo>
                  <a:lnTo>
                    <a:pt x="2000182" y="0"/>
                  </a:lnTo>
                  <a:lnTo>
                    <a:pt x="2000182" y="1497660"/>
                  </a:lnTo>
                  <a:lnTo>
                    <a:pt x="0" y="1497660"/>
                  </a:lnTo>
                  <a:close/>
                </a:path>
              </a:pathLst>
            </a:custGeom>
            <a:solidFill>
              <a:srgbClr val="FFF9C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000182" cy="1573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94745" y="3571874"/>
            <a:ext cx="7594439" cy="5686426"/>
            <a:chOff x="0" y="0"/>
            <a:chExt cx="2000182" cy="14976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00182" cy="1497660"/>
            </a:xfrm>
            <a:custGeom>
              <a:avLst/>
              <a:gdLst/>
              <a:ahLst/>
              <a:cxnLst/>
              <a:rect r="r" b="b" t="t" l="l"/>
              <a:pathLst>
                <a:path h="1497660" w="2000182">
                  <a:moveTo>
                    <a:pt x="0" y="0"/>
                  </a:moveTo>
                  <a:lnTo>
                    <a:pt x="2000182" y="0"/>
                  </a:lnTo>
                  <a:lnTo>
                    <a:pt x="2000182" y="1497660"/>
                  </a:lnTo>
                  <a:lnTo>
                    <a:pt x="0" y="1497660"/>
                  </a:lnTo>
                  <a:close/>
                </a:path>
              </a:pathLst>
            </a:custGeom>
            <a:solidFill>
              <a:srgbClr val="FFF9C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000182" cy="1573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46919" y="1260515"/>
            <a:ext cx="1136098" cy="1512277"/>
          </a:xfrm>
          <a:custGeom>
            <a:avLst/>
            <a:gdLst/>
            <a:ahLst/>
            <a:cxnLst/>
            <a:rect r="r" b="b" t="t" l="l"/>
            <a:pathLst>
              <a:path h="1512277" w="1136098">
                <a:moveTo>
                  <a:pt x="0" y="0"/>
                </a:moveTo>
                <a:lnTo>
                  <a:pt x="1136099" y="0"/>
                </a:lnTo>
                <a:lnTo>
                  <a:pt x="1136099" y="1512277"/>
                </a:lnTo>
                <a:lnTo>
                  <a:pt x="0" y="15122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436610" y="165100"/>
            <a:ext cx="9420920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1A237E"/>
                </a:solidFill>
                <a:latin typeface="Vision 1"/>
              </a:rPr>
              <a:t>Wie kann eine Schule mitmachen?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3619742"/>
            <a:ext cx="7594439" cy="425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A237E"/>
                </a:solidFill>
                <a:latin typeface="Vision 3"/>
              </a:rPr>
              <a:t>Software u</a:t>
            </a:r>
            <a:r>
              <a:rPr lang="en-US" sz="3000">
                <a:solidFill>
                  <a:srgbClr val="1A237E"/>
                </a:solidFill>
                <a:latin typeface="Vision 3"/>
              </a:rPr>
              <a:t>nd didaktisches Begleitmaterial stehen als offene Bildungsressourcen kostenlos zur Verfügung. ​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1A237E"/>
                </a:solidFill>
                <a:latin typeface="Vision 3"/>
              </a:rPr>
              <a:t>​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A237E"/>
                </a:solidFill>
                <a:latin typeface="Vision 3"/>
              </a:rPr>
              <a:t>Für einzelne Fragen ist unser Team natürlich per Email erreichbar.​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9594745" y="3629267"/>
            <a:ext cx="7594439" cy="5886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A237E"/>
                </a:solidFill>
                <a:latin typeface="Vision 3"/>
              </a:rPr>
              <a:t>Begle</a:t>
            </a:r>
            <a:r>
              <a:rPr lang="en-US" sz="2999">
                <a:solidFill>
                  <a:srgbClr val="1A237E"/>
                </a:solidFill>
                <a:latin typeface="Vision 3"/>
              </a:rPr>
              <a:t>itung und Beratung durch das aula Team oder aula Botschafter*innen möglich​</a:t>
            </a:r>
          </a:p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A237E"/>
                </a:solidFill>
                <a:latin typeface="Vision 3"/>
              </a:rPr>
              <a:t>Prozessbegleitung durch das Team, inklusive Ausbildung von Multiplikator*innen(SuS und LuL), die das Projekt an der Schule verankern (zwischen 2.000 und 4.000 Euro) ​</a:t>
            </a:r>
          </a:p>
          <a:p>
            <a:pPr algn="l" marL="647690" indent="-323845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A237E"/>
                </a:solidFill>
                <a:latin typeface="Vision 3"/>
              </a:rPr>
              <a:t>Hosting, technischer Support etc. (20 bzw. 50 Euro netto pro Monat)</a:t>
            </a:r>
          </a:p>
          <a:p>
            <a:pPr algn="l">
              <a:lnSpc>
                <a:spcPts val="4199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3387868" y="1879320"/>
            <a:ext cx="209748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1A237E"/>
                </a:solidFill>
                <a:latin typeface="Vision 1"/>
              </a:rPr>
              <a:t>Eigenständig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762845" y="1879320"/>
            <a:ext cx="2868117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1A237E"/>
                </a:solidFill>
                <a:latin typeface="Vision 1"/>
              </a:rPr>
              <a:t>Mit Unterstützung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F0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2432" y="3280549"/>
            <a:ext cx="2380344" cy="2380344"/>
          </a:xfrm>
          <a:custGeom>
            <a:avLst/>
            <a:gdLst/>
            <a:ahLst/>
            <a:cxnLst/>
            <a:rect r="r" b="b" t="t" l="l"/>
            <a:pathLst>
              <a:path h="2380344" w="2380344">
                <a:moveTo>
                  <a:pt x="0" y="0"/>
                </a:moveTo>
                <a:lnTo>
                  <a:pt x="2380345" y="0"/>
                </a:lnTo>
                <a:lnTo>
                  <a:pt x="2380345" y="2380345"/>
                </a:lnTo>
                <a:lnTo>
                  <a:pt x="0" y="2380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28899" y="772079"/>
            <a:ext cx="10777495" cy="8742842"/>
          </a:xfrm>
          <a:custGeom>
            <a:avLst/>
            <a:gdLst/>
            <a:ahLst/>
            <a:cxnLst/>
            <a:rect r="r" b="b" t="t" l="l"/>
            <a:pathLst>
              <a:path h="8742842" w="10777495">
                <a:moveTo>
                  <a:pt x="0" y="0"/>
                </a:moveTo>
                <a:lnTo>
                  <a:pt x="10777495" y="0"/>
                </a:lnTo>
                <a:lnTo>
                  <a:pt x="10777495" y="8742842"/>
                </a:lnTo>
                <a:lnTo>
                  <a:pt x="0" y="87428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23925"/>
            <a:ext cx="3427809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13538A"/>
                </a:solidFill>
                <a:latin typeface="Vision 1"/>
              </a:rPr>
              <a:t>Potenzieller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13538A"/>
                </a:solidFill>
                <a:latin typeface="Vision 1"/>
              </a:rPr>
              <a:t>Ablauf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927" r="0" b="-11692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073765" y="1028700"/>
            <a:ext cx="6477232" cy="8312477"/>
            <a:chOff x="0" y="0"/>
            <a:chExt cx="6350000" cy="81491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72390" y="72390"/>
              <a:ext cx="6205220" cy="8004415"/>
            </a:xfrm>
            <a:custGeom>
              <a:avLst/>
              <a:gdLst/>
              <a:ahLst/>
              <a:cxnLst/>
              <a:rect r="r" b="b" t="t" l="l"/>
              <a:pathLst>
                <a:path h="8004415" w="6205220">
                  <a:moveTo>
                    <a:pt x="0" y="0"/>
                  </a:moveTo>
                  <a:lnTo>
                    <a:pt x="6205220" y="0"/>
                  </a:lnTo>
                  <a:lnTo>
                    <a:pt x="6205220" y="8004415"/>
                  </a:lnTo>
                  <a:lnTo>
                    <a:pt x="0" y="800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C4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8149195"/>
            </a:xfrm>
            <a:custGeom>
              <a:avLst/>
              <a:gdLst/>
              <a:ahLst/>
              <a:cxnLst/>
              <a:rect r="r" b="b" t="t" l="l"/>
              <a:pathLst>
                <a:path h="8149195" w="6350000">
                  <a:moveTo>
                    <a:pt x="6205220" y="8004415"/>
                  </a:moveTo>
                  <a:lnTo>
                    <a:pt x="6350000" y="8004415"/>
                  </a:lnTo>
                  <a:lnTo>
                    <a:pt x="6350000" y="8149195"/>
                  </a:lnTo>
                  <a:lnTo>
                    <a:pt x="6205220" y="8149195"/>
                  </a:lnTo>
                  <a:lnTo>
                    <a:pt x="6205220" y="800441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004415"/>
                  </a:lnTo>
                  <a:lnTo>
                    <a:pt x="0" y="8004415"/>
                  </a:lnTo>
                  <a:lnTo>
                    <a:pt x="0" y="144780"/>
                  </a:lnTo>
                  <a:close/>
                  <a:moveTo>
                    <a:pt x="0" y="8004415"/>
                  </a:moveTo>
                  <a:lnTo>
                    <a:pt x="144780" y="8004415"/>
                  </a:lnTo>
                  <a:lnTo>
                    <a:pt x="144780" y="8149195"/>
                  </a:lnTo>
                  <a:lnTo>
                    <a:pt x="0" y="8149195"/>
                  </a:lnTo>
                  <a:lnTo>
                    <a:pt x="0" y="8004415"/>
                  </a:lnTo>
                  <a:close/>
                  <a:moveTo>
                    <a:pt x="6205220" y="144780"/>
                  </a:moveTo>
                  <a:lnTo>
                    <a:pt x="6350000" y="144780"/>
                  </a:lnTo>
                  <a:lnTo>
                    <a:pt x="6350000" y="8004415"/>
                  </a:lnTo>
                  <a:lnTo>
                    <a:pt x="6205220" y="8004415"/>
                  </a:lnTo>
                  <a:lnTo>
                    <a:pt x="6205220" y="144780"/>
                  </a:lnTo>
                  <a:close/>
                  <a:moveTo>
                    <a:pt x="144780" y="8004415"/>
                  </a:moveTo>
                  <a:lnTo>
                    <a:pt x="6205220" y="8004415"/>
                  </a:lnTo>
                  <a:lnTo>
                    <a:pt x="6205220" y="8149195"/>
                  </a:lnTo>
                  <a:lnTo>
                    <a:pt x="144780" y="8149195"/>
                  </a:lnTo>
                  <a:lnTo>
                    <a:pt x="144780" y="8004415"/>
                  </a:lnTo>
                  <a:close/>
                  <a:moveTo>
                    <a:pt x="6205220" y="0"/>
                  </a:moveTo>
                  <a:lnTo>
                    <a:pt x="6350000" y="0"/>
                  </a:lnTo>
                  <a:lnTo>
                    <a:pt x="6350000" y="144780"/>
                  </a:lnTo>
                  <a:lnTo>
                    <a:pt x="6205220" y="144780"/>
                  </a:lnTo>
                  <a:lnTo>
                    <a:pt x="62052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05220" y="0"/>
                  </a:lnTo>
                  <a:lnTo>
                    <a:pt x="62052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9C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432650" y="1677517"/>
            <a:ext cx="5438540" cy="870979"/>
            <a:chOff x="0" y="0"/>
            <a:chExt cx="7251387" cy="11613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0629" cy="605045"/>
            </a:xfrm>
            <a:custGeom>
              <a:avLst/>
              <a:gdLst/>
              <a:ahLst/>
              <a:cxnLst/>
              <a:rect r="r" b="b" t="t" l="l"/>
              <a:pathLst>
                <a:path h="605045" w="380629">
                  <a:moveTo>
                    <a:pt x="0" y="0"/>
                  </a:moveTo>
                  <a:lnTo>
                    <a:pt x="380629" y="0"/>
                  </a:lnTo>
                  <a:lnTo>
                    <a:pt x="380629" y="605045"/>
                  </a:lnTo>
                  <a:lnTo>
                    <a:pt x="0" y="605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984570" y="10752"/>
              <a:ext cx="6266817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50"/>
                </a:lnSpc>
              </a:pPr>
              <a:r>
                <a:rPr lang="en-US" sz="2500" spc="-75">
                  <a:solidFill>
                    <a:srgbClr val="1A237E"/>
                  </a:solidFill>
                  <a:latin typeface="Vision 1 Bold"/>
                </a:rPr>
                <a:t>Begrüßung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984570" y="755540"/>
              <a:ext cx="6266817" cy="4057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432650" y="3724235"/>
            <a:ext cx="5438540" cy="870979"/>
            <a:chOff x="0" y="0"/>
            <a:chExt cx="7251387" cy="1161305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984570" y="10752"/>
              <a:ext cx="6266817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50"/>
                </a:lnSpc>
              </a:pPr>
              <a:r>
                <a:rPr lang="en-US" sz="2500" spc="-75">
                  <a:solidFill>
                    <a:srgbClr val="1A237E"/>
                  </a:solidFill>
                  <a:latin typeface="Vision 1 Bold"/>
                </a:rPr>
                <a:t>Projektvorstellung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84570" y="755540"/>
              <a:ext cx="6266817" cy="4057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0629" cy="605045"/>
            </a:xfrm>
            <a:custGeom>
              <a:avLst/>
              <a:gdLst/>
              <a:ahLst/>
              <a:cxnLst/>
              <a:rect r="r" b="b" t="t" l="l"/>
              <a:pathLst>
                <a:path h="605045" w="380629">
                  <a:moveTo>
                    <a:pt x="0" y="0"/>
                  </a:moveTo>
                  <a:lnTo>
                    <a:pt x="380629" y="0"/>
                  </a:lnTo>
                  <a:lnTo>
                    <a:pt x="380629" y="605045"/>
                  </a:lnTo>
                  <a:lnTo>
                    <a:pt x="0" y="605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1432650" y="5946546"/>
            <a:ext cx="5438540" cy="870979"/>
            <a:chOff x="0" y="0"/>
            <a:chExt cx="7251387" cy="1161305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984570" y="10752"/>
              <a:ext cx="6266817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50"/>
                </a:lnSpc>
              </a:pPr>
              <a:r>
                <a:rPr lang="en-US" sz="2500" spc="-75">
                  <a:solidFill>
                    <a:srgbClr val="1A237E"/>
                  </a:solidFill>
                  <a:latin typeface="Vision 1 Bold"/>
                </a:rPr>
                <a:t>Fragen/Austausch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984570" y="755540"/>
              <a:ext cx="6266817" cy="4057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</a:p>
          </p:txBody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80629" cy="605045"/>
            </a:xfrm>
            <a:custGeom>
              <a:avLst/>
              <a:gdLst/>
              <a:ahLst/>
              <a:cxnLst/>
              <a:rect r="r" b="b" t="t" l="l"/>
              <a:pathLst>
                <a:path h="605045" w="380629">
                  <a:moveTo>
                    <a:pt x="0" y="0"/>
                  </a:moveTo>
                  <a:lnTo>
                    <a:pt x="380629" y="0"/>
                  </a:lnTo>
                  <a:lnTo>
                    <a:pt x="380629" y="605045"/>
                  </a:lnTo>
                  <a:lnTo>
                    <a:pt x="0" y="605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1432650" y="7815274"/>
            <a:ext cx="5438540" cy="870979"/>
            <a:chOff x="0" y="0"/>
            <a:chExt cx="7251387" cy="1161305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984570" y="10752"/>
              <a:ext cx="6266817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50"/>
                </a:lnSpc>
              </a:pPr>
              <a:r>
                <a:rPr lang="en-US" sz="2500" spc="-75">
                  <a:solidFill>
                    <a:srgbClr val="1A237E"/>
                  </a:solidFill>
                  <a:latin typeface="Vision 1 Bold"/>
                </a:rPr>
                <a:t>Abschluss &amp; Pause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984570" y="755540"/>
              <a:ext cx="6266817" cy="4057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</a:p>
          </p:txBody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80629" cy="605045"/>
            </a:xfrm>
            <a:custGeom>
              <a:avLst/>
              <a:gdLst/>
              <a:ahLst/>
              <a:cxnLst/>
              <a:rect r="r" b="b" t="t" l="l"/>
              <a:pathLst>
                <a:path h="605045" w="380629">
                  <a:moveTo>
                    <a:pt x="0" y="0"/>
                  </a:moveTo>
                  <a:lnTo>
                    <a:pt x="380629" y="0"/>
                  </a:lnTo>
                  <a:lnTo>
                    <a:pt x="380629" y="605045"/>
                  </a:lnTo>
                  <a:lnTo>
                    <a:pt x="0" y="605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2325950" y="1028700"/>
            <a:ext cx="6818050" cy="3266085"/>
          </a:xfrm>
          <a:custGeom>
            <a:avLst/>
            <a:gdLst/>
            <a:ahLst/>
            <a:cxnLst/>
            <a:rect r="r" b="b" t="t" l="l"/>
            <a:pathLst>
              <a:path h="3266085" w="6818050">
                <a:moveTo>
                  <a:pt x="0" y="0"/>
                </a:moveTo>
                <a:lnTo>
                  <a:pt x="6818050" y="0"/>
                </a:lnTo>
                <a:lnTo>
                  <a:pt x="6818050" y="3266085"/>
                </a:lnTo>
                <a:lnTo>
                  <a:pt x="0" y="32660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3771960" y="5168242"/>
            <a:ext cx="7077063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1A237E"/>
                </a:solidFill>
                <a:latin typeface="Vision 1"/>
              </a:rPr>
              <a:t>Überblick</a:t>
            </a:r>
          </a:p>
        </p:txBody>
      </p:sp>
      <p:sp>
        <p:nvSpPr>
          <p:cNvPr name="AutoShape 24" id="24"/>
          <p:cNvSpPr/>
          <p:nvPr/>
        </p:nvSpPr>
        <p:spPr>
          <a:xfrm rot="0">
            <a:off x="2325950" y="7510362"/>
            <a:ext cx="7420067" cy="0"/>
          </a:xfrm>
          <a:prstGeom prst="line">
            <a:avLst/>
          </a:prstGeom>
          <a:ln cap="flat" w="114300">
            <a:solidFill>
              <a:srgbClr val="1A237E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927" r="0" b="-116927"/>
            </a:stretch>
          </a:blipFill>
        </p:spPr>
      </p:sp>
      <p:sp>
        <p:nvSpPr>
          <p:cNvPr name="AutoShape 3" id="3"/>
          <p:cNvSpPr/>
          <p:nvPr/>
        </p:nvSpPr>
        <p:spPr>
          <a:xfrm rot="5400000">
            <a:off x="172253" y="6951040"/>
            <a:ext cx="5040183" cy="0"/>
          </a:xfrm>
          <a:prstGeom prst="line">
            <a:avLst/>
          </a:prstGeom>
          <a:ln cap="flat" w="19050">
            <a:solidFill>
              <a:srgbClr val="1A237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5400000">
            <a:off x="-3298932" y="5133975"/>
            <a:ext cx="8674314" cy="0"/>
          </a:xfrm>
          <a:prstGeom prst="line">
            <a:avLst/>
          </a:prstGeom>
          <a:ln cap="flat" w="19050">
            <a:solidFill>
              <a:srgbClr val="1A237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3845217" y="6066574"/>
            <a:ext cx="6828166" cy="6828166"/>
          </a:xfrm>
          <a:custGeom>
            <a:avLst/>
            <a:gdLst/>
            <a:ahLst/>
            <a:cxnLst/>
            <a:rect r="r" b="b" t="t" l="l"/>
            <a:pathLst>
              <a:path h="6828166" w="6828166">
                <a:moveTo>
                  <a:pt x="0" y="0"/>
                </a:moveTo>
                <a:lnTo>
                  <a:pt x="6828166" y="0"/>
                </a:lnTo>
                <a:lnTo>
                  <a:pt x="6828166" y="6828166"/>
                </a:lnTo>
                <a:lnTo>
                  <a:pt x="0" y="6828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73530" y="463203"/>
            <a:ext cx="4785770" cy="3627461"/>
          </a:xfrm>
          <a:custGeom>
            <a:avLst/>
            <a:gdLst/>
            <a:ahLst/>
            <a:cxnLst/>
            <a:rect r="r" b="b" t="t" l="l"/>
            <a:pathLst>
              <a:path h="3627461" w="4785770">
                <a:moveTo>
                  <a:pt x="0" y="0"/>
                </a:moveTo>
                <a:lnTo>
                  <a:pt x="4785770" y="0"/>
                </a:lnTo>
                <a:lnTo>
                  <a:pt x="4785770" y="3627461"/>
                </a:lnTo>
                <a:lnTo>
                  <a:pt x="0" y="36274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432428" y="4460034"/>
            <a:ext cx="237314" cy="230292"/>
            <a:chOff x="0" y="0"/>
            <a:chExt cx="62502" cy="6065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502" cy="60653"/>
            </a:xfrm>
            <a:custGeom>
              <a:avLst/>
              <a:gdLst/>
              <a:ahLst/>
              <a:cxnLst/>
              <a:rect r="r" b="b" t="t" l="l"/>
              <a:pathLst>
                <a:path h="60653" w="62502">
                  <a:moveTo>
                    <a:pt x="0" y="0"/>
                  </a:moveTo>
                  <a:lnTo>
                    <a:pt x="62502" y="0"/>
                  </a:lnTo>
                  <a:lnTo>
                    <a:pt x="62502" y="60653"/>
                  </a:lnTo>
                  <a:lnTo>
                    <a:pt x="0" y="60653"/>
                  </a:lnTo>
                  <a:close/>
                </a:path>
              </a:pathLst>
            </a:custGeom>
            <a:solidFill>
              <a:srgbClr val="FFF9C4"/>
            </a:solidFill>
            <a:ln w="9525" cap="sq">
              <a:solidFill>
                <a:srgbClr val="1A237E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62502" cy="13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5400000">
            <a:off x="-547396" y="6410296"/>
            <a:ext cx="4891880" cy="106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  <a:spcBef>
                <a:spcPct val="0"/>
              </a:spcBef>
            </a:pPr>
            <a:r>
              <a:rPr lang="en-US" sz="6171">
                <a:solidFill>
                  <a:srgbClr val="1A237E"/>
                </a:solidFill>
                <a:latin typeface="Vision 1"/>
              </a:rPr>
              <a:t>Gibt es...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215871" y="4376570"/>
            <a:ext cx="8450598" cy="34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1A237E"/>
                </a:solidFill>
                <a:latin typeface="Public Sans"/>
              </a:rPr>
              <a:t>eine Person, die den Gesamtprozess koordinieren kann?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15871" y="4875109"/>
            <a:ext cx="10948985" cy="70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7"/>
              </a:lnSpc>
            </a:pPr>
            <a:r>
              <a:rPr lang="en-US" sz="1990">
                <a:solidFill>
                  <a:srgbClr val="1A237E"/>
                </a:solidFill>
                <a:latin typeface="Public Sans"/>
              </a:rPr>
              <a:t>eine Person, die das Wissen vermitteln und die Jugendlichen </a:t>
            </a:r>
          </a:p>
          <a:p>
            <a:pPr algn="l"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1A237E"/>
                </a:solidFill>
                <a:latin typeface="Public Sans"/>
              </a:rPr>
              <a:t>kontinuierlich begleiten kann?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15871" y="5729416"/>
            <a:ext cx="11292513" cy="70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7"/>
              </a:lnSpc>
            </a:pPr>
            <a:r>
              <a:rPr lang="en-US" sz="1990">
                <a:solidFill>
                  <a:srgbClr val="1A237E"/>
                </a:solidFill>
                <a:latin typeface="Public Sans"/>
              </a:rPr>
              <a:t>Interessierte Jugendliche, die aula von Anfang an begleiten </a:t>
            </a:r>
          </a:p>
          <a:p>
            <a:pPr algn="l"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1A237E"/>
                </a:solidFill>
                <a:latin typeface="Public Sans"/>
              </a:rPr>
              <a:t>und anderen Jugendlichen helfen?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215871" y="6631349"/>
            <a:ext cx="8450598" cy="34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1A237E"/>
                </a:solidFill>
                <a:latin typeface="Public Sans"/>
              </a:rPr>
              <a:t>genug Freiwillige, die die Plattform moderieren können?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215871" y="7131314"/>
            <a:ext cx="8450598" cy="34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1A237E"/>
                </a:solidFill>
                <a:latin typeface="Public Sans"/>
              </a:rPr>
              <a:t>eine Person, die die Plattform administrieren kann?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215871" y="7631279"/>
            <a:ext cx="8450598" cy="34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1A237E"/>
                </a:solidFill>
                <a:latin typeface="Public Sans"/>
              </a:rPr>
              <a:t>ein Endgerät bei allen Beteiligten?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215871" y="8131244"/>
            <a:ext cx="8450598" cy="34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1A237E"/>
                </a:solidFill>
                <a:latin typeface="Public Sans"/>
              </a:rPr>
              <a:t>einen Raum für didaktische Vermittlung und Begleitung?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215871" y="8631209"/>
            <a:ext cx="8450598" cy="34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1A237E"/>
                </a:solidFill>
                <a:latin typeface="Public Sans"/>
              </a:rPr>
              <a:t>mit WLAN?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215871" y="9131175"/>
            <a:ext cx="8450598" cy="34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7"/>
              </a:lnSpc>
              <a:spcBef>
                <a:spcPct val="0"/>
              </a:spcBef>
            </a:pPr>
            <a:r>
              <a:rPr lang="en-US" sz="1990">
                <a:solidFill>
                  <a:srgbClr val="1A237E"/>
                </a:solidFill>
                <a:latin typeface="Public Sans"/>
              </a:rPr>
              <a:t>Zeit im Schulalltag für didaktische Vermittlung und Begleitung?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81809" y="921130"/>
            <a:ext cx="11284659" cy="2015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486"/>
              </a:lnSpc>
              <a:spcBef>
                <a:spcPct val="0"/>
              </a:spcBef>
            </a:pPr>
            <a:r>
              <a:rPr lang="en-US" sz="11776">
                <a:solidFill>
                  <a:srgbClr val="1A237E"/>
                </a:solidFill>
                <a:latin typeface="Vision 1"/>
              </a:rPr>
              <a:t>aula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05474" y="2149941"/>
            <a:ext cx="11160995" cy="1940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81"/>
              </a:lnSpc>
              <a:spcBef>
                <a:spcPct val="0"/>
              </a:spcBef>
            </a:pPr>
            <a:r>
              <a:rPr lang="en-US" sz="11343">
                <a:solidFill>
                  <a:srgbClr val="1A237E"/>
                </a:solidFill>
                <a:latin typeface="Vision 1"/>
              </a:rPr>
              <a:t>Checkliste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3432428" y="4958573"/>
            <a:ext cx="237314" cy="230292"/>
            <a:chOff x="0" y="0"/>
            <a:chExt cx="62502" cy="6065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2502" cy="60653"/>
            </a:xfrm>
            <a:custGeom>
              <a:avLst/>
              <a:gdLst/>
              <a:ahLst/>
              <a:cxnLst/>
              <a:rect r="r" b="b" t="t" l="l"/>
              <a:pathLst>
                <a:path h="60653" w="62502">
                  <a:moveTo>
                    <a:pt x="0" y="0"/>
                  </a:moveTo>
                  <a:lnTo>
                    <a:pt x="62502" y="0"/>
                  </a:lnTo>
                  <a:lnTo>
                    <a:pt x="62502" y="60653"/>
                  </a:lnTo>
                  <a:lnTo>
                    <a:pt x="0" y="60653"/>
                  </a:lnTo>
                  <a:close/>
                </a:path>
              </a:pathLst>
            </a:custGeom>
            <a:solidFill>
              <a:srgbClr val="FFF9C4"/>
            </a:solidFill>
            <a:ln w="9525" cap="sq">
              <a:solidFill>
                <a:srgbClr val="1A237E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76200"/>
              <a:ext cx="62502" cy="13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432428" y="5812880"/>
            <a:ext cx="237314" cy="230292"/>
            <a:chOff x="0" y="0"/>
            <a:chExt cx="62502" cy="6065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2502" cy="60653"/>
            </a:xfrm>
            <a:custGeom>
              <a:avLst/>
              <a:gdLst/>
              <a:ahLst/>
              <a:cxnLst/>
              <a:rect r="r" b="b" t="t" l="l"/>
              <a:pathLst>
                <a:path h="60653" w="62502">
                  <a:moveTo>
                    <a:pt x="0" y="0"/>
                  </a:moveTo>
                  <a:lnTo>
                    <a:pt x="62502" y="0"/>
                  </a:lnTo>
                  <a:lnTo>
                    <a:pt x="62502" y="60653"/>
                  </a:lnTo>
                  <a:lnTo>
                    <a:pt x="0" y="60653"/>
                  </a:lnTo>
                  <a:close/>
                </a:path>
              </a:pathLst>
            </a:custGeom>
            <a:solidFill>
              <a:srgbClr val="FFF9C4"/>
            </a:solidFill>
            <a:ln w="9525" cap="sq">
              <a:solidFill>
                <a:srgbClr val="1A237E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76200"/>
              <a:ext cx="62502" cy="13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432428" y="6711839"/>
            <a:ext cx="237314" cy="230292"/>
            <a:chOff x="0" y="0"/>
            <a:chExt cx="62502" cy="6065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2502" cy="60653"/>
            </a:xfrm>
            <a:custGeom>
              <a:avLst/>
              <a:gdLst/>
              <a:ahLst/>
              <a:cxnLst/>
              <a:rect r="r" b="b" t="t" l="l"/>
              <a:pathLst>
                <a:path h="60653" w="62502">
                  <a:moveTo>
                    <a:pt x="0" y="0"/>
                  </a:moveTo>
                  <a:lnTo>
                    <a:pt x="62502" y="0"/>
                  </a:lnTo>
                  <a:lnTo>
                    <a:pt x="62502" y="60653"/>
                  </a:lnTo>
                  <a:lnTo>
                    <a:pt x="0" y="60653"/>
                  </a:lnTo>
                  <a:close/>
                </a:path>
              </a:pathLst>
            </a:custGeom>
            <a:solidFill>
              <a:srgbClr val="FFF9C4"/>
            </a:solidFill>
            <a:ln w="9525" cap="sq">
              <a:solidFill>
                <a:srgbClr val="1A237E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76200"/>
              <a:ext cx="62502" cy="13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432428" y="7208831"/>
            <a:ext cx="237314" cy="230292"/>
            <a:chOff x="0" y="0"/>
            <a:chExt cx="62502" cy="6065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2502" cy="60653"/>
            </a:xfrm>
            <a:custGeom>
              <a:avLst/>
              <a:gdLst/>
              <a:ahLst/>
              <a:cxnLst/>
              <a:rect r="r" b="b" t="t" l="l"/>
              <a:pathLst>
                <a:path h="60653" w="62502">
                  <a:moveTo>
                    <a:pt x="0" y="0"/>
                  </a:moveTo>
                  <a:lnTo>
                    <a:pt x="62502" y="0"/>
                  </a:lnTo>
                  <a:lnTo>
                    <a:pt x="62502" y="60653"/>
                  </a:lnTo>
                  <a:lnTo>
                    <a:pt x="0" y="60653"/>
                  </a:lnTo>
                  <a:close/>
                </a:path>
              </a:pathLst>
            </a:custGeom>
            <a:solidFill>
              <a:srgbClr val="FFF9C4"/>
            </a:solidFill>
            <a:ln w="9525" cap="sq">
              <a:solidFill>
                <a:srgbClr val="1A237E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76200"/>
              <a:ext cx="62502" cy="13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3432428" y="7705822"/>
            <a:ext cx="237314" cy="230292"/>
            <a:chOff x="0" y="0"/>
            <a:chExt cx="62502" cy="6065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2502" cy="60653"/>
            </a:xfrm>
            <a:custGeom>
              <a:avLst/>
              <a:gdLst/>
              <a:ahLst/>
              <a:cxnLst/>
              <a:rect r="r" b="b" t="t" l="l"/>
              <a:pathLst>
                <a:path h="60653" w="62502">
                  <a:moveTo>
                    <a:pt x="0" y="0"/>
                  </a:moveTo>
                  <a:lnTo>
                    <a:pt x="62502" y="0"/>
                  </a:lnTo>
                  <a:lnTo>
                    <a:pt x="62502" y="60653"/>
                  </a:lnTo>
                  <a:lnTo>
                    <a:pt x="0" y="60653"/>
                  </a:lnTo>
                  <a:close/>
                </a:path>
              </a:pathLst>
            </a:custGeom>
            <a:solidFill>
              <a:srgbClr val="FFF9C4"/>
            </a:solidFill>
            <a:ln w="9525" cap="sq">
              <a:solidFill>
                <a:srgbClr val="1A237E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76200"/>
              <a:ext cx="62502" cy="13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3432428" y="8202814"/>
            <a:ext cx="237314" cy="230292"/>
            <a:chOff x="0" y="0"/>
            <a:chExt cx="62502" cy="6065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2502" cy="60653"/>
            </a:xfrm>
            <a:custGeom>
              <a:avLst/>
              <a:gdLst/>
              <a:ahLst/>
              <a:cxnLst/>
              <a:rect r="r" b="b" t="t" l="l"/>
              <a:pathLst>
                <a:path h="60653" w="62502">
                  <a:moveTo>
                    <a:pt x="0" y="0"/>
                  </a:moveTo>
                  <a:lnTo>
                    <a:pt x="62502" y="0"/>
                  </a:lnTo>
                  <a:lnTo>
                    <a:pt x="62502" y="60653"/>
                  </a:lnTo>
                  <a:lnTo>
                    <a:pt x="0" y="60653"/>
                  </a:lnTo>
                  <a:close/>
                </a:path>
              </a:pathLst>
            </a:custGeom>
            <a:solidFill>
              <a:srgbClr val="FFF9C4"/>
            </a:solidFill>
            <a:ln w="9525" cap="sq">
              <a:solidFill>
                <a:srgbClr val="1A237E"/>
              </a:solidFill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76200"/>
              <a:ext cx="62502" cy="13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3432428" y="8699806"/>
            <a:ext cx="237314" cy="230292"/>
            <a:chOff x="0" y="0"/>
            <a:chExt cx="62502" cy="6065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2502" cy="60653"/>
            </a:xfrm>
            <a:custGeom>
              <a:avLst/>
              <a:gdLst/>
              <a:ahLst/>
              <a:cxnLst/>
              <a:rect r="r" b="b" t="t" l="l"/>
              <a:pathLst>
                <a:path h="60653" w="62502">
                  <a:moveTo>
                    <a:pt x="0" y="0"/>
                  </a:moveTo>
                  <a:lnTo>
                    <a:pt x="62502" y="0"/>
                  </a:lnTo>
                  <a:lnTo>
                    <a:pt x="62502" y="60653"/>
                  </a:lnTo>
                  <a:lnTo>
                    <a:pt x="0" y="60653"/>
                  </a:lnTo>
                  <a:close/>
                </a:path>
              </a:pathLst>
            </a:custGeom>
            <a:solidFill>
              <a:srgbClr val="FFF9C4"/>
            </a:solidFill>
            <a:ln w="9525" cap="sq">
              <a:solidFill>
                <a:srgbClr val="1A237E"/>
              </a:solidFill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76200"/>
              <a:ext cx="62502" cy="13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3432428" y="9196797"/>
            <a:ext cx="237314" cy="230292"/>
            <a:chOff x="0" y="0"/>
            <a:chExt cx="62502" cy="6065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2502" cy="60653"/>
            </a:xfrm>
            <a:custGeom>
              <a:avLst/>
              <a:gdLst/>
              <a:ahLst/>
              <a:cxnLst/>
              <a:rect r="r" b="b" t="t" l="l"/>
              <a:pathLst>
                <a:path h="60653" w="62502">
                  <a:moveTo>
                    <a:pt x="0" y="0"/>
                  </a:moveTo>
                  <a:lnTo>
                    <a:pt x="62502" y="0"/>
                  </a:lnTo>
                  <a:lnTo>
                    <a:pt x="62502" y="60653"/>
                  </a:lnTo>
                  <a:lnTo>
                    <a:pt x="0" y="60653"/>
                  </a:lnTo>
                  <a:close/>
                </a:path>
              </a:pathLst>
            </a:custGeom>
            <a:solidFill>
              <a:srgbClr val="FFF9C4"/>
            </a:solidFill>
            <a:ln w="9525" cap="sq">
              <a:solidFill>
                <a:srgbClr val="1A237E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76200"/>
              <a:ext cx="62502" cy="13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927" r="0" b="-11692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028700"/>
            <a:ext cx="7915047" cy="3791585"/>
          </a:xfrm>
          <a:custGeom>
            <a:avLst/>
            <a:gdLst/>
            <a:ahLst/>
            <a:cxnLst/>
            <a:rect r="r" b="b" t="t" l="l"/>
            <a:pathLst>
              <a:path h="3791585" w="7915047">
                <a:moveTo>
                  <a:pt x="0" y="0"/>
                </a:moveTo>
                <a:lnTo>
                  <a:pt x="7915047" y="0"/>
                </a:lnTo>
                <a:lnTo>
                  <a:pt x="7915047" y="3791585"/>
                </a:lnTo>
                <a:lnTo>
                  <a:pt x="0" y="3791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108435" y="1028700"/>
            <a:ext cx="6150865" cy="8229600"/>
            <a:chOff x="0" y="0"/>
            <a:chExt cx="1619981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19981" cy="2167467"/>
            </a:xfrm>
            <a:custGeom>
              <a:avLst/>
              <a:gdLst/>
              <a:ahLst/>
              <a:cxnLst/>
              <a:rect r="r" b="b" t="t" l="l"/>
              <a:pathLst>
                <a:path h="2167467" w="1619981">
                  <a:moveTo>
                    <a:pt x="0" y="0"/>
                  </a:moveTo>
                  <a:lnTo>
                    <a:pt x="1619981" y="0"/>
                  </a:lnTo>
                  <a:lnTo>
                    <a:pt x="1619981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9C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1619981" cy="2234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1673284" y="2464752"/>
            <a:ext cx="313541" cy="459740"/>
          </a:xfrm>
          <a:custGeom>
            <a:avLst/>
            <a:gdLst/>
            <a:ahLst/>
            <a:cxnLst/>
            <a:rect r="r" b="b" t="t" l="l"/>
            <a:pathLst>
              <a:path h="459740" w="313541">
                <a:moveTo>
                  <a:pt x="0" y="0"/>
                </a:moveTo>
                <a:lnTo>
                  <a:pt x="313542" y="0"/>
                </a:lnTo>
                <a:lnTo>
                  <a:pt x="313542" y="459740"/>
                </a:lnTo>
                <a:lnTo>
                  <a:pt x="0" y="459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673284" y="4578984"/>
            <a:ext cx="313541" cy="459740"/>
          </a:xfrm>
          <a:custGeom>
            <a:avLst/>
            <a:gdLst/>
            <a:ahLst/>
            <a:cxnLst/>
            <a:rect r="r" b="b" t="t" l="l"/>
            <a:pathLst>
              <a:path h="459740" w="313541">
                <a:moveTo>
                  <a:pt x="0" y="0"/>
                </a:moveTo>
                <a:lnTo>
                  <a:pt x="313542" y="0"/>
                </a:lnTo>
                <a:lnTo>
                  <a:pt x="313542" y="459740"/>
                </a:lnTo>
                <a:lnTo>
                  <a:pt x="0" y="459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673284" y="6683767"/>
            <a:ext cx="313541" cy="459740"/>
          </a:xfrm>
          <a:custGeom>
            <a:avLst/>
            <a:gdLst/>
            <a:ahLst/>
            <a:cxnLst/>
            <a:rect r="r" b="b" t="t" l="l"/>
            <a:pathLst>
              <a:path h="459740" w="313541">
                <a:moveTo>
                  <a:pt x="0" y="0"/>
                </a:moveTo>
                <a:lnTo>
                  <a:pt x="313542" y="0"/>
                </a:lnTo>
                <a:lnTo>
                  <a:pt x="313542" y="459740"/>
                </a:lnTo>
                <a:lnTo>
                  <a:pt x="0" y="459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88398" y="7790517"/>
            <a:ext cx="3255349" cy="1627674"/>
          </a:xfrm>
          <a:custGeom>
            <a:avLst/>
            <a:gdLst/>
            <a:ahLst/>
            <a:cxnLst/>
            <a:rect r="r" b="b" t="t" l="l"/>
            <a:pathLst>
              <a:path h="1627674" w="3255349">
                <a:moveTo>
                  <a:pt x="0" y="0"/>
                </a:moveTo>
                <a:lnTo>
                  <a:pt x="3255349" y="0"/>
                </a:lnTo>
                <a:lnTo>
                  <a:pt x="3255349" y="1627674"/>
                </a:lnTo>
                <a:lnTo>
                  <a:pt x="0" y="162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35223" y="8340035"/>
            <a:ext cx="3759206" cy="528638"/>
          </a:xfrm>
          <a:custGeom>
            <a:avLst/>
            <a:gdLst/>
            <a:ahLst/>
            <a:cxnLst/>
            <a:rect r="r" b="b" t="t" l="l"/>
            <a:pathLst>
              <a:path h="528638" w="3759206">
                <a:moveTo>
                  <a:pt x="0" y="0"/>
                </a:moveTo>
                <a:lnTo>
                  <a:pt x="3759206" y="0"/>
                </a:lnTo>
                <a:lnTo>
                  <a:pt x="3759206" y="528638"/>
                </a:lnTo>
                <a:lnTo>
                  <a:pt x="0" y="528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4704079"/>
            <a:ext cx="7531459" cy="774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1A237E"/>
                </a:solidFill>
                <a:latin typeface="Vision 1"/>
              </a:rPr>
              <a:t>Schule demokratisch gestalten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94072" y="2407602"/>
            <a:ext cx="4815660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A237E"/>
                </a:solidFill>
                <a:latin typeface="Vision 1"/>
              </a:rPr>
              <a:t>Instrument für demokratische Schulentwicklung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94072" y="4570795"/>
            <a:ext cx="4815660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A237E"/>
                </a:solidFill>
                <a:latin typeface="Vision 1"/>
              </a:rPr>
              <a:t>Konzept zur Implementierung von Demokratiebildung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294072" y="6662177"/>
            <a:ext cx="481566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A237E"/>
                </a:solidFill>
                <a:latin typeface="Vision 1"/>
              </a:rPr>
              <a:t>Übungsfeld für digitale Bildung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88398" y="7391736"/>
            <a:ext cx="3255349" cy="398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A237E"/>
                </a:solidFill>
                <a:latin typeface="Vision 1"/>
              </a:rPr>
              <a:t>Entwickelt mit Hilfe von: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7391736"/>
            <a:ext cx="2497523" cy="398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A237E"/>
                </a:solidFill>
                <a:latin typeface="Vision 1"/>
              </a:rPr>
              <a:t>Unterstützt durch: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927" r="0" b="-11692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051722" y="3051222"/>
            <a:ext cx="4184557" cy="418455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C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999"/>
                </a:lnSpc>
              </a:pPr>
              <a:r>
                <a:rPr lang="en-US" sz="3999">
                  <a:solidFill>
                    <a:srgbClr val="1A237E"/>
                  </a:solidFill>
                  <a:latin typeface="Vision 1"/>
                </a:rPr>
                <a:t>Alle haben eine Rolle bei aula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333044" y="762703"/>
            <a:ext cx="1446915" cy="3583690"/>
          </a:xfrm>
          <a:custGeom>
            <a:avLst/>
            <a:gdLst/>
            <a:ahLst/>
            <a:cxnLst/>
            <a:rect r="r" b="b" t="t" l="l"/>
            <a:pathLst>
              <a:path h="3583690" w="1446915">
                <a:moveTo>
                  <a:pt x="0" y="0"/>
                </a:moveTo>
                <a:lnTo>
                  <a:pt x="1446915" y="0"/>
                </a:lnTo>
                <a:lnTo>
                  <a:pt x="1446915" y="3583690"/>
                </a:lnTo>
                <a:lnTo>
                  <a:pt x="0" y="358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07532" y="6421109"/>
            <a:ext cx="4051023" cy="3109160"/>
          </a:xfrm>
          <a:custGeom>
            <a:avLst/>
            <a:gdLst/>
            <a:ahLst/>
            <a:cxnLst/>
            <a:rect r="r" b="b" t="t" l="l"/>
            <a:pathLst>
              <a:path h="3109160" w="4051023">
                <a:moveTo>
                  <a:pt x="0" y="0"/>
                </a:moveTo>
                <a:lnTo>
                  <a:pt x="4051023" y="0"/>
                </a:lnTo>
                <a:lnTo>
                  <a:pt x="4051023" y="3109161"/>
                </a:lnTo>
                <a:lnTo>
                  <a:pt x="0" y="3109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8164" y="762703"/>
            <a:ext cx="5287666" cy="3707976"/>
          </a:xfrm>
          <a:custGeom>
            <a:avLst/>
            <a:gdLst/>
            <a:ahLst/>
            <a:cxnLst/>
            <a:rect r="r" b="b" t="t" l="l"/>
            <a:pathLst>
              <a:path h="3707976" w="5287666">
                <a:moveTo>
                  <a:pt x="0" y="0"/>
                </a:moveTo>
                <a:lnTo>
                  <a:pt x="5287665" y="0"/>
                </a:lnTo>
                <a:lnTo>
                  <a:pt x="5287665" y="3707976"/>
                </a:lnTo>
                <a:lnTo>
                  <a:pt x="0" y="3707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873505" y="762703"/>
            <a:ext cx="1459539" cy="3583690"/>
          </a:xfrm>
          <a:custGeom>
            <a:avLst/>
            <a:gdLst/>
            <a:ahLst/>
            <a:cxnLst/>
            <a:rect r="r" b="b" t="t" l="l"/>
            <a:pathLst>
              <a:path h="3583690" w="1459539">
                <a:moveTo>
                  <a:pt x="0" y="0"/>
                </a:moveTo>
                <a:lnTo>
                  <a:pt x="1459539" y="0"/>
                </a:lnTo>
                <a:lnTo>
                  <a:pt x="1459539" y="3583690"/>
                </a:lnTo>
                <a:lnTo>
                  <a:pt x="0" y="35836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20326" y="6806852"/>
            <a:ext cx="2301671" cy="2837191"/>
          </a:xfrm>
          <a:custGeom>
            <a:avLst/>
            <a:gdLst/>
            <a:ahLst/>
            <a:cxnLst/>
            <a:rect r="r" b="b" t="t" l="l"/>
            <a:pathLst>
              <a:path h="2837191" w="2301671">
                <a:moveTo>
                  <a:pt x="0" y="0"/>
                </a:moveTo>
                <a:lnTo>
                  <a:pt x="2301671" y="0"/>
                </a:lnTo>
                <a:lnTo>
                  <a:pt x="2301671" y="2837191"/>
                </a:lnTo>
                <a:lnTo>
                  <a:pt x="0" y="28371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106295" y="6806852"/>
            <a:ext cx="2869501" cy="2723417"/>
          </a:xfrm>
          <a:custGeom>
            <a:avLst/>
            <a:gdLst/>
            <a:ahLst/>
            <a:cxnLst/>
            <a:rect r="r" b="b" t="t" l="l"/>
            <a:pathLst>
              <a:path h="2723417" w="2869501">
                <a:moveTo>
                  <a:pt x="0" y="0"/>
                </a:moveTo>
                <a:lnTo>
                  <a:pt x="2869501" y="0"/>
                </a:lnTo>
                <a:lnTo>
                  <a:pt x="2869501" y="2723418"/>
                </a:lnTo>
                <a:lnTo>
                  <a:pt x="0" y="27234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465703">
            <a:off x="6889681" y="2015647"/>
            <a:ext cx="1711024" cy="1266157"/>
          </a:xfrm>
          <a:custGeom>
            <a:avLst/>
            <a:gdLst/>
            <a:ahLst/>
            <a:cxnLst/>
            <a:rect r="r" b="b" t="t" l="l"/>
            <a:pathLst>
              <a:path h="1266157" w="1711024">
                <a:moveTo>
                  <a:pt x="0" y="0"/>
                </a:moveTo>
                <a:lnTo>
                  <a:pt x="1711024" y="0"/>
                </a:lnTo>
                <a:lnTo>
                  <a:pt x="1711024" y="1266158"/>
                </a:lnTo>
                <a:lnTo>
                  <a:pt x="0" y="12661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140189" y="165802"/>
            <a:ext cx="2777808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1A237E"/>
                </a:solidFill>
                <a:latin typeface="Vision 3"/>
              </a:rPr>
              <a:t>Schüler*innen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873505" y="5824208"/>
            <a:ext cx="2777808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1A237E"/>
                </a:solidFill>
                <a:latin typeface="Vision 3"/>
              </a:rPr>
              <a:t>Schulleitung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597061" y="165802"/>
            <a:ext cx="6912235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1A237E"/>
                </a:solidFill>
                <a:latin typeface="Vision 3"/>
              </a:rPr>
              <a:t>Lehrerkräfte &amp; Moderator*innen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33093" y="5824208"/>
            <a:ext cx="2777808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1A237E"/>
                </a:solidFill>
                <a:latin typeface="Vision 3"/>
              </a:rPr>
              <a:t>Eltern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-8456324">
            <a:off x="10382533" y="7141339"/>
            <a:ext cx="1707491" cy="1263543"/>
          </a:xfrm>
          <a:custGeom>
            <a:avLst/>
            <a:gdLst/>
            <a:ahLst/>
            <a:cxnLst/>
            <a:rect r="r" b="b" t="t" l="l"/>
            <a:pathLst>
              <a:path h="1263543" w="1707491">
                <a:moveTo>
                  <a:pt x="0" y="0"/>
                </a:moveTo>
                <a:lnTo>
                  <a:pt x="1707491" y="0"/>
                </a:lnTo>
                <a:lnTo>
                  <a:pt x="1707491" y="1263543"/>
                </a:lnTo>
                <a:lnTo>
                  <a:pt x="0" y="12635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-2460788">
            <a:off x="10268771" y="2039055"/>
            <a:ext cx="1811048" cy="1340176"/>
          </a:xfrm>
          <a:custGeom>
            <a:avLst/>
            <a:gdLst/>
            <a:ahLst/>
            <a:cxnLst/>
            <a:rect r="r" b="b" t="t" l="l"/>
            <a:pathLst>
              <a:path h="1340176" w="1811048">
                <a:moveTo>
                  <a:pt x="1811049" y="0"/>
                </a:moveTo>
                <a:lnTo>
                  <a:pt x="0" y="0"/>
                </a:lnTo>
                <a:lnTo>
                  <a:pt x="0" y="1340176"/>
                </a:lnTo>
                <a:lnTo>
                  <a:pt x="1811049" y="1340176"/>
                </a:lnTo>
                <a:lnTo>
                  <a:pt x="1811049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true" rot="-2480323">
            <a:off x="6969243" y="7197339"/>
            <a:ext cx="1640306" cy="1213827"/>
          </a:xfrm>
          <a:custGeom>
            <a:avLst/>
            <a:gdLst/>
            <a:ahLst/>
            <a:cxnLst/>
            <a:rect r="r" b="b" t="t" l="l"/>
            <a:pathLst>
              <a:path h="1213827" w="1640306">
                <a:moveTo>
                  <a:pt x="0" y="1213827"/>
                </a:moveTo>
                <a:lnTo>
                  <a:pt x="1640306" y="1213827"/>
                </a:lnTo>
                <a:lnTo>
                  <a:pt x="1640306" y="0"/>
                </a:lnTo>
                <a:lnTo>
                  <a:pt x="0" y="0"/>
                </a:lnTo>
                <a:lnTo>
                  <a:pt x="0" y="1213827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927" r="0" b="-11692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01482" y="0"/>
            <a:ext cx="6134121" cy="2938459"/>
          </a:xfrm>
          <a:custGeom>
            <a:avLst/>
            <a:gdLst/>
            <a:ahLst/>
            <a:cxnLst/>
            <a:rect r="r" b="b" t="t" l="l"/>
            <a:pathLst>
              <a:path h="2938459" w="6134121">
                <a:moveTo>
                  <a:pt x="0" y="0"/>
                </a:moveTo>
                <a:lnTo>
                  <a:pt x="6134121" y="0"/>
                </a:lnTo>
                <a:lnTo>
                  <a:pt x="6134121" y="2938459"/>
                </a:lnTo>
                <a:lnTo>
                  <a:pt x="0" y="29384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8943477" y="5758248"/>
            <a:ext cx="7315200" cy="3035808"/>
          </a:xfrm>
          <a:custGeom>
            <a:avLst/>
            <a:gdLst/>
            <a:ahLst/>
            <a:cxnLst/>
            <a:rect r="r" b="b" t="t" l="l"/>
            <a:pathLst>
              <a:path h="3035808" w="7315200">
                <a:moveTo>
                  <a:pt x="0" y="3035808"/>
                </a:moveTo>
                <a:lnTo>
                  <a:pt x="7315200" y="3035808"/>
                </a:lnTo>
                <a:lnTo>
                  <a:pt x="7315200" y="0"/>
                </a:lnTo>
                <a:lnTo>
                  <a:pt x="0" y="0"/>
                </a:lnTo>
                <a:lnTo>
                  <a:pt x="0" y="303580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3122828" y="6238393"/>
            <a:ext cx="7315200" cy="3035808"/>
          </a:xfrm>
          <a:custGeom>
            <a:avLst/>
            <a:gdLst/>
            <a:ahLst/>
            <a:cxnLst/>
            <a:rect r="r" b="b" t="t" l="l"/>
            <a:pathLst>
              <a:path h="3035808" w="7315200">
                <a:moveTo>
                  <a:pt x="7315200" y="0"/>
                </a:moveTo>
                <a:lnTo>
                  <a:pt x="0" y="0"/>
                </a:lnTo>
                <a:lnTo>
                  <a:pt x="0" y="3035808"/>
                </a:lnTo>
                <a:lnTo>
                  <a:pt x="7315200" y="303580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4690725"/>
            <a:ext cx="4567575" cy="456757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C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860213" y="5388158"/>
            <a:ext cx="4567575" cy="456757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C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691725" y="4690725"/>
            <a:ext cx="4567575" cy="456757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C4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7376500">
            <a:off x="3857357" y="3630832"/>
            <a:ext cx="1951415" cy="554407"/>
          </a:xfrm>
          <a:custGeom>
            <a:avLst/>
            <a:gdLst/>
            <a:ahLst/>
            <a:cxnLst/>
            <a:rect r="r" b="b" t="t" l="l"/>
            <a:pathLst>
              <a:path h="554407" w="1951415">
                <a:moveTo>
                  <a:pt x="0" y="0"/>
                </a:moveTo>
                <a:lnTo>
                  <a:pt x="1951414" y="0"/>
                </a:lnTo>
                <a:lnTo>
                  <a:pt x="1951414" y="554407"/>
                </a:lnTo>
                <a:lnTo>
                  <a:pt x="0" y="554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3372370">
            <a:off x="12489081" y="3448483"/>
            <a:ext cx="1951415" cy="554407"/>
          </a:xfrm>
          <a:custGeom>
            <a:avLst/>
            <a:gdLst/>
            <a:ahLst/>
            <a:cxnLst/>
            <a:rect r="r" b="b" t="t" l="l"/>
            <a:pathLst>
              <a:path h="554407" w="1951415">
                <a:moveTo>
                  <a:pt x="0" y="0"/>
                </a:moveTo>
                <a:lnTo>
                  <a:pt x="1951414" y="0"/>
                </a:lnTo>
                <a:lnTo>
                  <a:pt x="1951414" y="554407"/>
                </a:lnTo>
                <a:lnTo>
                  <a:pt x="0" y="554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5400000">
            <a:off x="8168293" y="3886105"/>
            <a:ext cx="1951415" cy="554407"/>
          </a:xfrm>
          <a:custGeom>
            <a:avLst/>
            <a:gdLst/>
            <a:ahLst/>
            <a:cxnLst/>
            <a:rect r="r" b="b" t="t" l="l"/>
            <a:pathLst>
              <a:path h="554407" w="1951415">
                <a:moveTo>
                  <a:pt x="0" y="0"/>
                </a:moveTo>
                <a:lnTo>
                  <a:pt x="1951414" y="0"/>
                </a:lnTo>
                <a:lnTo>
                  <a:pt x="1951414" y="554407"/>
                </a:lnTo>
                <a:lnTo>
                  <a:pt x="0" y="554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443093" y="5575245"/>
            <a:ext cx="3401814" cy="3401814"/>
          </a:xfrm>
          <a:custGeom>
            <a:avLst/>
            <a:gdLst/>
            <a:ahLst/>
            <a:cxnLst/>
            <a:rect r="r" b="b" t="t" l="l"/>
            <a:pathLst>
              <a:path h="3401814" w="3401814">
                <a:moveTo>
                  <a:pt x="0" y="0"/>
                </a:moveTo>
                <a:lnTo>
                  <a:pt x="3401814" y="0"/>
                </a:lnTo>
                <a:lnTo>
                  <a:pt x="3401814" y="3401814"/>
                </a:lnTo>
                <a:lnTo>
                  <a:pt x="0" y="34018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378553" y="5024100"/>
            <a:ext cx="3193919" cy="3007607"/>
          </a:xfrm>
          <a:custGeom>
            <a:avLst/>
            <a:gdLst/>
            <a:ahLst/>
            <a:cxnLst/>
            <a:rect r="r" b="b" t="t" l="l"/>
            <a:pathLst>
              <a:path h="3007607" w="3193919">
                <a:moveTo>
                  <a:pt x="0" y="0"/>
                </a:moveTo>
                <a:lnTo>
                  <a:pt x="3193919" y="0"/>
                </a:lnTo>
                <a:lnTo>
                  <a:pt x="3193919" y="3007607"/>
                </a:lnTo>
                <a:lnTo>
                  <a:pt x="0" y="30076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83512" y="5575245"/>
            <a:ext cx="4078633" cy="2340579"/>
          </a:xfrm>
          <a:custGeom>
            <a:avLst/>
            <a:gdLst/>
            <a:ahLst/>
            <a:cxnLst/>
            <a:rect r="r" b="b" t="t" l="l"/>
            <a:pathLst>
              <a:path h="2340579" w="4078633">
                <a:moveTo>
                  <a:pt x="0" y="0"/>
                </a:moveTo>
                <a:lnTo>
                  <a:pt x="4078633" y="0"/>
                </a:lnTo>
                <a:lnTo>
                  <a:pt x="4078633" y="2340580"/>
                </a:lnTo>
                <a:lnTo>
                  <a:pt x="0" y="23405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135603" y="1345404"/>
            <a:ext cx="4150916" cy="1078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84"/>
              </a:lnSpc>
            </a:pPr>
            <a:r>
              <a:rPr lang="en-US" sz="6274">
                <a:solidFill>
                  <a:srgbClr val="1A237E"/>
                </a:solidFill>
                <a:latin typeface="Vision 1"/>
              </a:rPr>
              <a:t>besteht aus: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58563" y="7928874"/>
            <a:ext cx="3107849" cy="55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1A237E"/>
                </a:solidFill>
                <a:latin typeface="Vision 3"/>
              </a:rPr>
              <a:t>Online-Plattform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844318" y="8941752"/>
            <a:ext cx="2599365" cy="55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1A237E"/>
                </a:solidFill>
                <a:latin typeface="Vision 3"/>
              </a:rPr>
              <a:t>aula-Vertrag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713787" y="7928874"/>
            <a:ext cx="2544890" cy="1154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1A237E"/>
                </a:solidFill>
                <a:latin typeface="Vision 3"/>
              </a:rPr>
              <a:t>Didaktische Materialien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927" r="0" b="-11692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54318" y="314325"/>
            <a:ext cx="4494212" cy="4494212"/>
          </a:xfrm>
          <a:custGeom>
            <a:avLst/>
            <a:gdLst/>
            <a:ahLst/>
            <a:cxnLst/>
            <a:rect r="r" b="b" t="t" l="l"/>
            <a:pathLst>
              <a:path h="4494212" w="4494212">
                <a:moveTo>
                  <a:pt x="0" y="0"/>
                </a:moveTo>
                <a:lnTo>
                  <a:pt x="4494212" y="0"/>
                </a:lnTo>
                <a:lnTo>
                  <a:pt x="4494212" y="4494212"/>
                </a:lnTo>
                <a:lnTo>
                  <a:pt x="0" y="44942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984083"/>
            <a:ext cx="10933289" cy="6274217"/>
          </a:xfrm>
          <a:custGeom>
            <a:avLst/>
            <a:gdLst/>
            <a:ahLst/>
            <a:cxnLst/>
            <a:rect r="r" b="b" t="t" l="l"/>
            <a:pathLst>
              <a:path h="6274217" w="10933289">
                <a:moveTo>
                  <a:pt x="0" y="0"/>
                </a:moveTo>
                <a:lnTo>
                  <a:pt x="10933289" y="0"/>
                </a:lnTo>
                <a:lnTo>
                  <a:pt x="10933289" y="6274217"/>
                </a:lnTo>
                <a:lnTo>
                  <a:pt x="0" y="62742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1405753" y="914400"/>
            <a:ext cx="9144000" cy="283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1A237E"/>
                </a:solidFill>
                <a:latin typeface="Vision 1"/>
              </a:rPr>
              <a:t>Die </a:t>
            </a:r>
          </a:p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1A237E"/>
                </a:solidFill>
                <a:latin typeface="Vision 1"/>
              </a:rPr>
              <a:t>Online-Plattform</a:t>
            </a:r>
          </a:p>
          <a:p>
            <a:pPr algn="ctr">
              <a:lnSpc>
                <a:spcPts val="755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927" r="0" b="-11692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96133" y="2488468"/>
            <a:ext cx="4963167" cy="6769832"/>
          </a:xfrm>
          <a:custGeom>
            <a:avLst/>
            <a:gdLst/>
            <a:ahLst/>
            <a:cxnLst/>
            <a:rect r="r" b="b" t="t" l="l"/>
            <a:pathLst>
              <a:path h="6769832" w="4963167">
                <a:moveTo>
                  <a:pt x="0" y="0"/>
                </a:moveTo>
                <a:lnTo>
                  <a:pt x="4963167" y="0"/>
                </a:lnTo>
                <a:lnTo>
                  <a:pt x="4963167" y="6769832"/>
                </a:lnTo>
                <a:lnTo>
                  <a:pt x="0" y="6769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47" t="-3240" r="-2947" b="-162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52195" y="2531228"/>
            <a:ext cx="8960704" cy="6684312"/>
          </a:xfrm>
          <a:custGeom>
            <a:avLst/>
            <a:gdLst/>
            <a:ahLst/>
            <a:cxnLst/>
            <a:rect r="r" b="b" t="t" l="l"/>
            <a:pathLst>
              <a:path h="6684312" w="8960704">
                <a:moveTo>
                  <a:pt x="0" y="0"/>
                </a:moveTo>
                <a:lnTo>
                  <a:pt x="8960704" y="0"/>
                </a:lnTo>
                <a:lnTo>
                  <a:pt x="8960704" y="6684312"/>
                </a:lnTo>
                <a:lnTo>
                  <a:pt x="0" y="66843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205764" y="933450"/>
            <a:ext cx="9876473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A237E"/>
                </a:solidFill>
                <a:latin typeface="Vision 1"/>
              </a:rPr>
              <a:t>Wie funktioniert Beteiligung bei aula?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F0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2688" y="3214438"/>
            <a:ext cx="10506688" cy="9178745"/>
          </a:xfrm>
          <a:custGeom>
            <a:avLst/>
            <a:gdLst/>
            <a:ahLst/>
            <a:cxnLst/>
            <a:rect r="r" b="b" t="t" l="l"/>
            <a:pathLst>
              <a:path h="9178745" w="10506688">
                <a:moveTo>
                  <a:pt x="0" y="0"/>
                </a:moveTo>
                <a:lnTo>
                  <a:pt x="10506688" y="0"/>
                </a:lnTo>
                <a:lnTo>
                  <a:pt x="10506688" y="9178744"/>
                </a:lnTo>
                <a:lnTo>
                  <a:pt x="0" y="917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5188267" y="7051384"/>
            <a:ext cx="5114562" cy="4468131"/>
          </a:xfrm>
          <a:custGeom>
            <a:avLst/>
            <a:gdLst/>
            <a:ahLst/>
            <a:cxnLst/>
            <a:rect r="r" b="b" t="t" l="l"/>
            <a:pathLst>
              <a:path h="4468131" w="5114562">
                <a:moveTo>
                  <a:pt x="5114562" y="0"/>
                </a:moveTo>
                <a:lnTo>
                  <a:pt x="0" y="0"/>
                </a:lnTo>
                <a:lnTo>
                  <a:pt x="0" y="4468131"/>
                </a:lnTo>
                <a:lnTo>
                  <a:pt x="5114562" y="4468131"/>
                </a:lnTo>
                <a:lnTo>
                  <a:pt x="51145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581574">
            <a:off x="422621" y="1827126"/>
            <a:ext cx="7312180" cy="6387992"/>
          </a:xfrm>
          <a:custGeom>
            <a:avLst/>
            <a:gdLst/>
            <a:ahLst/>
            <a:cxnLst/>
            <a:rect r="r" b="b" t="t" l="l"/>
            <a:pathLst>
              <a:path h="6387992" w="7312180">
                <a:moveTo>
                  <a:pt x="0" y="0"/>
                </a:moveTo>
                <a:lnTo>
                  <a:pt x="7312180" y="0"/>
                </a:lnTo>
                <a:lnTo>
                  <a:pt x="7312180" y="6387991"/>
                </a:lnTo>
                <a:lnTo>
                  <a:pt x="0" y="6387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530559" y="5924954"/>
            <a:ext cx="4782330" cy="4782311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-1246054">
            <a:off x="652084" y="2199183"/>
            <a:ext cx="992897" cy="867404"/>
          </a:xfrm>
          <a:custGeom>
            <a:avLst/>
            <a:gdLst/>
            <a:ahLst/>
            <a:cxnLst/>
            <a:rect r="r" b="b" t="t" l="l"/>
            <a:pathLst>
              <a:path h="867404" w="992897">
                <a:moveTo>
                  <a:pt x="0" y="0"/>
                </a:moveTo>
                <a:lnTo>
                  <a:pt x="992896" y="0"/>
                </a:lnTo>
                <a:lnTo>
                  <a:pt x="992896" y="867404"/>
                </a:lnTo>
                <a:lnTo>
                  <a:pt x="0" y="86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144000" y="7051384"/>
            <a:ext cx="1018705" cy="1018705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C9E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528772" y="7051384"/>
            <a:ext cx="1018705" cy="1018705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C9E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1913543" y="7078815"/>
            <a:ext cx="1018705" cy="1018705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C9EFF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9343260" y="7387085"/>
            <a:ext cx="620184" cy="347303"/>
          </a:xfrm>
          <a:custGeom>
            <a:avLst/>
            <a:gdLst/>
            <a:ahLst/>
            <a:cxnLst/>
            <a:rect r="r" b="b" t="t" l="l"/>
            <a:pathLst>
              <a:path h="347303" w="620184">
                <a:moveTo>
                  <a:pt x="0" y="0"/>
                </a:moveTo>
                <a:lnTo>
                  <a:pt x="620185" y="0"/>
                </a:lnTo>
                <a:lnTo>
                  <a:pt x="620185" y="347303"/>
                </a:lnTo>
                <a:lnTo>
                  <a:pt x="0" y="3473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314210" y="2222037"/>
            <a:ext cx="9236076" cy="4464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 spc="92">
                <a:solidFill>
                  <a:srgbClr val="1A237E"/>
                </a:solidFill>
                <a:latin typeface="Vision 1"/>
              </a:rPr>
              <a:t>Verbindliche Beteiligung der Schülerinnen und Schüler​</a:t>
            </a:r>
          </a:p>
          <a:p>
            <a:pPr algn="l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 spc="92">
                <a:solidFill>
                  <a:srgbClr val="1A237E"/>
                </a:solidFill>
                <a:latin typeface="Vision 1"/>
              </a:rPr>
              <a:t>Regelt Möglichkeiten und Grenzen der Beteiligung​</a:t>
            </a:r>
          </a:p>
          <a:p>
            <a:pPr algn="l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 spc="92">
                <a:solidFill>
                  <a:srgbClr val="1A237E"/>
                </a:solidFill>
                <a:latin typeface="Vision 1"/>
              </a:rPr>
              <a:t>Für jede Schule individuell!​</a:t>
            </a:r>
          </a:p>
          <a:p>
            <a:pPr algn="l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 spc="92">
                <a:solidFill>
                  <a:srgbClr val="1A237E"/>
                </a:solidFill>
                <a:latin typeface="Vision 1"/>
              </a:rPr>
              <a:t>Freiwillige Selbstverpflichtung der Schulkonferenz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843464" y="7313200"/>
            <a:ext cx="389320" cy="408735"/>
          </a:xfrm>
          <a:custGeom>
            <a:avLst/>
            <a:gdLst/>
            <a:ahLst/>
            <a:cxnLst/>
            <a:rect r="r" b="b" t="t" l="l"/>
            <a:pathLst>
              <a:path h="408735" w="389320">
                <a:moveTo>
                  <a:pt x="0" y="0"/>
                </a:moveTo>
                <a:lnTo>
                  <a:pt x="389320" y="0"/>
                </a:lnTo>
                <a:lnTo>
                  <a:pt x="389320" y="408735"/>
                </a:lnTo>
                <a:lnTo>
                  <a:pt x="0" y="4087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275943" y="7414516"/>
            <a:ext cx="293905" cy="347303"/>
          </a:xfrm>
          <a:custGeom>
            <a:avLst/>
            <a:gdLst/>
            <a:ahLst/>
            <a:cxnLst/>
            <a:rect r="r" b="b" t="t" l="l"/>
            <a:pathLst>
              <a:path h="347303" w="293905">
                <a:moveTo>
                  <a:pt x="0" y="0"/>
                </a:moveTo>
                <a:lnTo>
                  <a:pt x="293906" y="0"/>
                </a:lnTo>
                <a:lnTo>
                  <a:pt x="293906" y="347303"/>
                </a:lnTo>
                <a:lnTo>
                  <a:pt x="0" y="3473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616042" y="1022633"/>
            <a:ext cx="7405168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spc="-17">
                <a:solidFill>
                  <a:srgbClr val="1A237E"/>
                </a:solidFill>
                <a:latin typeface="Vision 1"/>
              </a:rPr>
              <a:t>Der aula-Vertrag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6927" r="0" b="-11692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252554" y="7506005"/>
            <a:ext cx="7792233" cy="105630"/>
            <a:chOff x="0" y="0"/>
            <a:chExt cx="45398786" cy="635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6002" y="212852"/>
              <a:ext cx="45430790" cy="209296"/>
            </a:xfrm>
            <a:custGeom>
              <a:avLst/>
              <a:gdLst/>
              <a:ahLst/>
              <a:cxnLst/>
              <a:rect r="r" b="b" t="t" l="l"/>
              <a:pathLst>
                <a:path h="209296" w="45430790">
                  <a:moveTo>
                    <a:pt x="45307982" y="9398"/>
                  </a:moveTo>
                  <a:lnTo>
                    <a:pt x="42538355" y="9398"/>
                  </a:lnTo>
                  <a:lnTo>
                    <a:pt x="30819170" y="9398"/>
                  </a:lnTo>
                  <a:lnTo>
                    <a:pt x="16600075" y="9398"/>
                  </a:lnTo>
                  <a:lnTo>
                    <a:pt x="4305317" y="9398"/>
                  </a:lnTo>
                  <a:cubicBezTo>
                    <a:pt x="2317822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3167423" y="199898"/>
                  </a:lnTo>
                  <a:lnTo>
                    <a:pt x="14886612" y="199898"/>
                  </a:lnTo>
                  <a:lnTo>
                    <a:pt x="29105705" y="199898"/>
                  </a:lnTo>
                  <a:lnTo>
                    <a:pt x="41400465" y="199898"/>
                  </a:lnTo>
                  <a:cubicBezTo>
                    <a:pt x="43387956" y="199898"/>
                    <a:pt x="45049790" y="209296"/>
                    <a:pt x="45297440" y="199898"/>
                  </a:cubicBezTo>
                  <a:cubicBezTo>
                    <a:pt x="45300996" y="199771"/>
                    <a:pt x="45304425" y="199898"/>
                    <a:pt x="45307982" y="199898"/>
                  </a:cubicBezTo>
                  <a:cubicBezTo>
                    <a:pt x="45430535" y="199898"/>
                    <a:pt x="45430790" y="9398"/>
                    <a:pt x="45307982" y="9398"/>
                  </a:cubicBezTo>
                  <a:close/>
                </a:path>
              </a:pathLst>
            </a:custGeom>
            <a:solidFill>
              <a:srgbClr val="8C9E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081856" y="2679634"/>
            <a:ext cx="8124287" cy="106933"/>
            <a:chOff x="0" y="0"/>
            <a:chExt cx="46756705" cy="635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6002" y="212852"/>
              <a:ext cx="46788710" cy="209296"/>
            </a:xfrm>
            <a:custGeom>
              <a:avLst/>
              <a:gdLst/>
              <a:ahLst/>
              <a:cxnLst/>
              <a:rect r="r" b="b" t="t" l="l"/>
              <a:pathLst>
                <a:path h="209296" w="46788710">
                  <a:moveTo>
                    <a:pt x="46665899" y="9398"/>
                  </a:moveTo>
                  <a:lnTo>
                    <a:pt x="43821316" y="9398"/>
                  </a:lnTo>
                  <a:lnTo>
                    <a:pt x="31745402" y="9398"/>
                  </a:lnTo>
                  <a:lnTo>
                    <a:pt x="17093482" y="9398"/>
                  </a:lnTo>
                  <a:lnTo>
                    <a:pt x="4424477" y="9398"/>
                  </a:lnTo>
                  <a:cubicBezTo>
                    <a:pt x="2376484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3251946" y="199898"/>
                  </a:lnTo>
                  <a:lnTo>
                    <a:pt x="15327863" y="199898"/>
                  </a:lnTo>
                  <a:lnTo>
                    <a:pt x="29979779" y="199898"/>
                  </a:lnTo>
                  <a:lnTo>
                    <a:pt x="42648786" y="199898"/>
                  </a:lnTo>
                  <a:cubicBezTo>
                    <a:pt x="44696779" y="199898"/>
                    <a:pt x="46407710" y="209296"/>
                    <a:pt x="46655360" y="199898"/>
                  </a:cubicBezTo>
                  <a:cubicBezTo>
                    <a:pt x="46658916" y="199771"/>
                    <a:pt x="46662342" y="199898"/>
                    <a:pt x="46665899" y="199898"/>
                  </a:cubicBezTo>
                  <a:cubicBezTo>
                    <a:pt x="46788456" y="199898"/>
                    <a:pt x="46788710" y="9398"/>
                    <a:pt x="46665899" y="9398"/>
                  </a:cubicBezTo>
                  <a:close/>
                </a:path>
              </a:pathLst>
            </a:custGeom>
            <a:solidFill>
              <a:srgbClr val="8C9E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4702656" y="618149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702656" y="1347643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02656" y="2077136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702656" y="2806630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-5400000">
            <a:off x="8548798" y="3261183"/>
            <a:ext cx="1199745" cy="106933"/>
            <a:chOff x="0" y="0"/>
            <a:chExt cx="6904743" cy="635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16002" y="212852"/>
              <a:ext cx="6936747" cy="209296"/>
            </a:xfrm>
            <a:custGeom>
              <a:avLst/>
              <a:gdLst/>
              <a:ahLst/>
              <a:cxnLst/>
              <a:rect r="r" b="b" t="t" l="l"/>
              <a:pathLst>
                <a:path h="209296" w="6936747">
                  <a:moveTo>
                    <a:pt x="6813938" y="9398"/>
                  </a:moveTo>
                  <a:lnTo>
                    <a:pt x="6169270" y="9398"/>
                  </a:lnTo>
                  <a:lnTo>
                    <a:pt x="4562530" y="9398"/>
                  </a:lnTo>
                  <a:lnTo>
                    <a:pt x="2613045" y="9398"/>
                  </a:lnTo>
                  <a:lnTo>
                    <a:pt x="927393" y="9398"/>
                  </a:lnTo>
                  <a:cubicBezTo>
                    <a:pt x="654901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771384" y="199898"/>
                  </a:lnTo>
                  <a:lnTo>
                    <a:pt x="2378124" y="199898"/>
                  </a:lnTo>
                  <a:lnTo>
                    <a:pt x="4327609" y="199898"/>
                  </a:lnTo>
                  <a:lnTo>
                    <a:pt x="6013261" y="199898"/>
                  </a:lnTo>
                  <a:cubicBezTo>
                    <a:pt x="6285753" y="199898"/>
                    <a:pt x="6555747" y="209296"/>
                    <a:pt x="6803397" y="199898"/>
                  </a:cubicBezTo>
                  <a:cubicBezTo>
                    <a:pt x="6806953" y="199771"/>
                    <a:pt x="6810382" y="199898"/>
                    <a:pt x="6813938" y="199898"/>
                  </a:cubicBezTo>
                  <a:cubicBezTo>
                    <a:pt x="6936493" y="199898"/>
                    <a:pt x="6936747" y="9398"/>
                    <a:pt x="6813938" y="9398"/>
                  </a:cubicBezTo>
                  <a:close/>
                </a:path>
              </a:pathLst>
            </a:custGeom>
            <a:solidFill>
              <a:srgbClr val="1A237E"/>
            </a:solidFill>
          </p:spPr>
        </p:sp>
      </p:grpSp>
      <p:grpSp>
        <p:nvGrpSpPr>
          <p:cNvPr name="Group 13" id="13"/>
          <p:cNvGrpSpPr/>
          <p:nvPr/>
        </p:nvGrpSpPr>
        <p:grpSpPr>
          <a:xfrm rot="-5400000">
            <a:off x="8560720" y="6920264"/>
            <a:ext cx="1185128" cy="105630"/>
            <a:chOff x="0" y="0"/>
            <a:chExt cx="6904743" cy="635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-16002" y="212852"/>
              <a:ext cx="6936747" cy="209296"/>
            </a:xfrm>
            <a:custGeom>
              <a:avLst/>
              <a:gdLst/>
              <a:ahLst/>
              <a:cxnLst/>
              <a:rect r="r" b="b" t="t" l="l"/>
              <a:pathLst>
                <a:path h="209296" w="6936747">
                  <a:moveTo>
                    <a:pt x="6813938" y="9398"/>
                  </a:moveTo>
                  <a:lnTo>
                    <a:pt x="6169270" y="9398"/>
                  </a:lnTo>
                  <a:lnTo>
                    <a:pt x="4562530" y="9398"/>
                  </a:lnTo>
                  <a:lnTo>
                    <a:pt x="2613045" y="9398"/>
                  </a:lnTo>
                  <a:lnTo>
                    <a:pt x="927393" y="9398"/>
                  </a:lnTo>
                  <a:cubicBezTo>
                    <a:pt x="654901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771384" y="199898"/>
                  </a:lnTo>
                  <a:lnTo>
                    <a:pt x="2378124" y="199898"/>
                  </a:lnTo>
                  <a:lnTo>
                    <a:pt x="4327609" y="199898"/>
                  </a:lnTo>
                  <a:lnTo>
                    <a:pt x="6013261" y="199898"/>
                  </a:lnTo>
                  <a:cubicBezTo>
                    <a:pt x="6285753" y="199898"/>
                    <a:pt x="6555747" y="209296"/>
                    <a:pt x="6803397" y="199898"/>
                  </a:cubicBezTo>
                  <a:cubicBezTo>
                    <a:pt x="6806953" y="199771"/>
                    <a:pt x="6810382" y="199898"/>
                    <a:pt x="6813938" y="199898"/>
                  </a:cubicBezTo>
                  <a:cubicBezTo>
                    <a:pt x="6936493" y="199898"/>
                    <a:pt x="6936747" y="9398"/>
                    <a:pt x="6813938" y="9398"/>
                  </a:cubicBezTo>
                  <a:close/>
                </a:path>
              </a:pathLst>
            </a:custGeom>
            <a:solidFill>
              <a:srgbClr val="1A237E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5879510" y="7159859"/>
            <a:ext cx="2864570" cy="797923"/>
            <a:chOff x="0" y="0"/>
            <a:chExt cx="3898959" cy="11125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898959" cy="1113790"/>
            </a:xfrm>
            <a:custGeom>
              <a:avLst/>
              <a:gdLst/>
              <a:ahLst/>
              <a:cxnLst/>
              <a:rect r="r" b="b" t="t" l="l"/>
              <a:pathLst>
                <a:path h="1113790" w="3898959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1A237E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44174" y="172686"/>
              <a:ext cx="796232" cy="762069"/>
            </a:xfrm>
            <a:custGeom>
              <a:avLst/>
              <a:gdLst/>
              <a:ahLst/>
              <a:cxnLst/>
              <a:rect r="r" b="b" t="t" l="l"/>
              <a:pathLst>
                <a:path h="762069" w="796232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10800000">
            <a:off x="9580756" y="2329218"/>
            <a:ext cx="2899901" cy="807764"/>
            <a:chOff x="0" y="0"/>
            <a:chExt cx="3898959" cy="111252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898959" cy="1113790"/>
            </a:xfrm>
            <a:custGeom>
              <a:avLst/>
              <a:gdLst/>
              <a:ahLst/>
              <a:cxnLst/>
              <a:rect r="r" b="b" t="t" l="l"/>
              <a:pathLst>
                <a:path h="1113790" w="3898959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1A237E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44174" y="172686"/>
              <a:ext cx="796232" cy="762069"/>
            </a:xfrm>
            <a:custGeom>
              <a:avLst/>
              <a:gdLst/>
              <a:ahLst/>
              <a:cxnLst/>
              <a:rect r="r" b="b" t="t" l="l"/>
              <a:pathLst>
                <a:path h="762069" w="796232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5834518" y="2329218"/>
            <a:ext cx="2899901" cy="807764"/>
            <a:chOff x="0" y="0"/>
            <a:chExt cx="3898959" cy="11125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898959" cy="1113790"/>
            </a:xfrm>
            <a:custGeom>
              <a:avLst/>
              <a:gdLst/>
              <a:ahLst/>
              <a:cxnLst/>
              <a:rect r="r" b="b" t="t" l="l"/>
              <a:pathLst>
                <a:path h="1113790" w="3898959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8C9E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44174" y="172686"/>
              <a:ext cx="796232" cy="762069"/>
            </a:xfrm>
            <a:custGeom>
              <a:avLst/>
              <a:gdLst/>
              <a:ahLst/>
              <a:cxnLst/>
              <a:rect r="r" b="b" t="t" l="l"/>
              <a:pathLst>
                <a:path h="762069" w="796232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-10800000">
            <a:off x="9580105" y="7159859"/>
            <a:ext cx="2864570" cy="797923"/>
            <a:chOff x="0" y="0"/>
            <a:chExt cx="3898959" cy="111252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898959" cy="1113790"/>
            </a:xfrm>
            <a:custGeom>
              <a:avLst/>
              <a:gdLst/>
              <a:ahLst/>
              <a:cxnLst/>
              <a:rect r="r" b="b" t="t" l="l"/>
              <a:pathLst>
                <a:path h="1113790" w="3898959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8C9EFF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44174" y="172686"/>
              <a:ext cx="796232" cy="762069"/>
            </a:xfrm>
            <a:custGeom>
              <a:avLst/>
              <a:gdLst/>
              <a:ahLst/>
              <a:cxnLst/>
              <a:rect r="r" b="b" t="t" l="l"/>
              <a:pathLst>
                <a:path h="762069" w="796232">
                  <a:moveTo>
                    <a:pt x="398116" y="34"/>
                  </a:moveTo>
                  <a:cubicBezTo>
                    <a:pt x="261975" y="0"/>
                    <a:pt x="136161" y="72610"/>
                    <a:pt x="68080" y="190506"/>
                  </a:cubicBezTo>
                  <a:cubicBezTo>
                    <a:pt x="0" y="308402"/>
                    <a:pt x="0" y="453666"/>
                    <a:pt x="68080" y="571562"/>
                  </a:cubicBezTo>
                  <a:cubicBezTo>
                    <a:pt x="136161" y="689458"/>
                    <a:pt x="261975" y="762068"/>
                    <a:pt x="398116" y="762034"/>
                  </a:cubicBezTo>
                  <a:cubicBezTo>
                    <a:pt x="534257" y="762068"/>
                    <a:pt x="660071" y="689458"/>
                    <a:pt x="728152" y="571562"/>
                  </a:cubicBezTo>
                  <a:cubicBezTo>
                    <a:pt x="796232" y="453666"/>
                    <a:pt x="796232" y="308402"/>
                    <a:pt x="728152" y="190506"/>
                  </a:cubicBezTo>
                  <a:cubicBezTo>
                    <a:pt x="660071" y="72610"/>
                    <a:pt x="534257" y="0"/>
                    <a:pt x="398116" y="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4648057" y="6247001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648057" y="7052632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648057" y="7858264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4648057" y="8663896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3377594" y="618149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3377594" y="1371055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3377594" y="2123961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3377594" y="2876867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3377594" y="5841553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8"/>
                </a:lnTo>
                <a:lnTo>
                  <a:pt x="0" y="318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3377594" y="6646908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3377594" y="7452262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3377594" y="8257616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7889782" y="3607774"/>
            <a:ext cx="2508437" cy="2508437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9EF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8293542" y="3877219"/>
            <a:ext cx="1700916" cy="1916525"/>
          </a:xfrm>
          <a:custGeom>
            <a:avLst/>
            <a:gdLst/>
            <a:ahLst/>
            <a:cxnLst/>
            <a:rect r="r" b="b" t="t" l="l"/>
            <a:pathLst>
              <a:path h="1916525" w="1700916">
                <a:moveTo>
                  <a:pt x="0" y="0"/>
                </a:moveTo>
                <a:lnTo>
                  <a:pt x="1700916" y="0"/>
                </a:lnTo>
                <a:lnTo>
                  <a:pt x="1700916" y="1916524"/>
                </a:lnTo>
                <a:lnTo>
                  <a:pt x="0" y="19165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4702656" y="3536124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4702656" y="4265618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3377594" y="3629773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3377594" y="4382678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8"/>
                </a:lnTo>
                <a:lnTo>
                  <a:pt x="0" y="318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3377594" y="9062970"/>
            <a:ext cx="318747" cy="318747"/>
          </a:xfrm>
          <a:custGeom>
            <a:avLst/>
            <a:gdLst/>
            <a:ahLst/>
            <a:cxnLst/>
            <a:rect r="r" b="b" t="t" l="l"/>
            <a:pathLst>
              <a:path h="318747" w="318747">
                <a:moveTo>
                  <a:pt x="0" y="0"/>
                </a:moveTo>
                <a:lnTo>
                  <a:pt x="318747" y="0"/>
                </a:lnTo>
                <a:lnTo>
                  <a:pt x="318747" y="318747"/>
                </a:lnTo>
                <a:lnTo>
                  <a:pt x="0" y="318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6071561" y="2533235"/>
            <a:ext cx="370025" cy="370025"/>
          </a:xfrm>
          <a:custGeom>
            <a:avLst/>
            <a:gdLst/>
            <a:ahLst/>
            <a:cxnLst/>
            <a:rect r="r" b="b" t="t" l="l"/>
            <a:pathLst>
              <a:path h="370025" w="370025">
                <a:moveTo>
                  <a:pt x="0" y="0"/>
                </a:moveTo>
                <a:lnTo>
                  <a:pt x="370024" y="0"/>
                </a:lnTo>
                <a:lnTo>
                  <a:pt x="370024" y="370025"/>
                </a:lnTo>
                <a:lnTo>
                  <a:pt x="0" y="3700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1825544" y="2562380"/>
            <a:ext cx="410028" cy="341441"/>
          </a:xfrm>
          <a:custGeom>
            <a:avLst/>
            <a:gdLst/>
            <a:ahLst/>
            <a:cxnLst/>
            <a:rect r="r" b="b" t="t" l="l"/>
            <a:pathLst>
              <a:path h="341441" w="410028">
                <a:moveTo>
                  <a:pt x="0" y="0"/>
                </a:moveTo>
                <a:lnTo>
                  <a:pt x="410027" y="0"/>
                </a:lnTo>
                <a:lnTo>
                  <a:pt x="410027" y="341441"/>
                </a:lnTo>
                <a:lnTo>
                  <a:pt x="0" y="3414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1852060" y="7374155"/>
            <a:ext cx="356995" cy="356995"/>
          </a:xfrm>
          <a:custGeom>
            <a:avLst/>
            <a:gdLst/>
            <a:ahLst/>
            <a:cxnLst/>
            <a:rect r="r" b="b" t="t" l="l"/>
            <a:pathLst>
              <a:path h="356995" w="356995">
                <a:moveTo>
                  <a:pt x="0" y="0"/>
                </a:moveTo>
                <a:lnTo>
                  <a:pt x="356995" y="0"/>
                </a:lnTo>
                <a:lnTo>
                  <a:pt x="356995" y="356995"/>
                </a:lnTo>
                <a:lnTo>
                  <a:pt x="0" y="3569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6071561" y="7348735"/>
            <a:ext cx="433867" cy="407835"/>
          </a:xfrm>
          <a:custGeom>
            <a:avLst/>
            <a:gdLst/>
            <a:ahLst/>
            <a:cxnLst/>
            <a:rect r="r" b="b" t="t" l="l"/>
            <a:pathLst>
              <a:path h="407835" w="433867">
                <a:moveTo>
                  <a:pt x="0" y="0"/>
                </a:moveTo>
                <a:lnTo>
                  <a:pt x="433867" y="0"/>
                </a:lnTo>
                <a:lnTo>
                  <a:pt x="433867" y="407835"/>
                </a:lnTo>
                <a:lnTo>
                  <a:pt x="0" y="4078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6770956" y="2564908"/>
            <a:ext cx="1369376" cy="288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2"/>
              </a:lnSpc>
            </a:pPr>
            <a:r>
              <a:rPr lang="en-US" sz="1628">
                <a:solidFill>
                  <a:srgbClr val="FFFFFF"/>
                </a:solidFill>
                <a:latin typeface="Vision 1"/>
              </a:rPr>
              <a:t>Ausstattung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804538" y="7392097"/>
            <a:ext cx="1352692" cy="285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3"/>
              </a:lnSpc>
            </a:pPr>
            <a:r>
              <a:rPr lang="en-US" sz="1608">
                <a:solidFill>
                  <a:srgbClr val="FFFFFF"/>
                </a:solidFill>
                <a:latin typeface="Vision 1"/>
              </a:rPr>
              <a:t>Aktivitäten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0285408" y="2564908"/>
            <a:ext cx="1369376" cy="288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2"/>
              </a:lnSpc>
            </a:pPr>
            <a:r>
              <a:rPr lang="en-US" sz="1628">
                <a:solidFill>
                  <a:srgbClr val="FFFFFF"/>
                </a:solidFill>
                <a:latin typeface="Vision 1"/>
              </a:rPr>
              <a:t>Unterricht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0276172" y="7392097"/>
            <a:ext cx="1352692" cy="285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3"/>
              </a:lnSpc>
            </a:pPr>
            <a:r>
              <a:rPr lang="en-US" sz="1608">
                <a:solidFill>
                  <a:srgbClr val="FFFFFF"/>
                </a:solidFill>
                <a:latin typeface="Vision 1"/>
              </a:rPr>
              <a:t>Regeln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086259" y="1435766"/>
            <a:ext cx="3587822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Schulhof (Bänke, ein überdachter Bereich)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086259" y="2130680"/>
            <a:ext cx="3587822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Getränkeautomat auf dem Schulgelände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086259" y="563801"/>
            <a:ext cx="3587822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Toiletten (mehr Klopapier, warmes Wasser)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140857" y="2849033"/>
            <a:ext cx="347862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Mehr Computer und ein Beamer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086911" y="7005943"/>
            <a:ext cx="2996648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Neue AG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086911" y="7636903"/>
            <a:ext cx="314525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Schulmannschaft (gegen eine andere Schule spielen)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086259" y="6279998"/>
            <a:ext cx="2996648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Klassenfahrt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086259" y="8491470"/>
            <a:ext cx="3071601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Schnupperkurs mit einer Uni organisieren 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3978669" y="1321466"/>
            <a:ext cx="1967948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Smartphone-Tag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3980075" y="2080362"/>
            <a:ext cx="3305786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Praktische Alltagsdinge lernen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3980075" y="563801"/>
            <a:ext cx="3421324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Größere Wahlpflichtangebote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3980686" y="2721915"/>
            <a:ext cx="330517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Mehr Infos zum Hintergrund des Lehrplans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3978669" y="6605893"/>
            <a:ext cx="3307192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In den Pausen im Gebäude bleiben dürfen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3978669" y="7448579"/>
            <a:ext cx="2472394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Im Unterricht essen dürfen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3980686" y="5829477"/>
            <a:ext cx="2787098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Klare Regeln für Handynutzung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3980686" y="8245540"/>
            <a:ext cx="2531740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Fußballfreie Tage abschaffem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1086259" y="3611848"/>
            <a:ext cx="3587822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Gebetsraum interkonfessionell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086259" y="4301048"/>
            <a:ext cx="3587822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Digitaler Vertretungsplan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3980686" y="3569121"/>
            <a:ext cx="330517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Kunstunterricht freier Gestalten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13980686" y="4331121"/>
            <a:ext cx="3305175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Fortbildung für Lehrkräfte über den Umgang mit neuen Medien (evtl. von Schüler*innen für Lehrer*innen)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13980686" y="9050894"/>
            <a:ext cx="2913026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500">
                <a:solidFill>
                  <a:srgbClr val="1A237E"/>
                </a:solidFill>
                <a:latin typeface="Vision 1"/>
              </a:rPr>
              <a:t>Nachvollziehbare Kleiderordnung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DAGFLlXcF08</dc:identifier>
  <dcterms:modified xsi:type="dcterms:W3CDTF">2011-08-01T06:04:30Z</dcterms:modified>
  <cp:revision>1</cp:revision>
  <dc:title>aula-Präsentation-Website</dc:title>
</cp:coreProperties>
</file>